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314" r:id="rId3"/>
    <p:sldId id="336" r:id="rId4"/>
    <p:sldId id="337" r:id="rId5"/>
    <p:sldId id="338" r:id="rId6"/>
    <p:sldId id="324" r:id="rId7"/>
    <p:sldId id="325" r:id="rId8"/>
    <p:sldId id="326" r:id="rId9"/>
    <p:sldId id="327" r:id="rId10"/>
    <p:sldId id="328" r:id="rId11"/>
    <p:sldId id="329" r:id="rId12"/>
    <p:sldId id="305" r:id="rId13"/>
    <p:sldId id="306" r:id="rId14"/>
    <p:sldId id="330" r:id="rId15"/>
    <p:sldId id="331" r:id="rId16"/>
    <p:sldId id="320" r:id="rId17"/>
    <p:sldId id="332" r:id="rId18"/>
    <p:sldId id="300" r:id="rId19"/>
    <p:sldId id="333" r:id="rId20"/>
    <p:sldId id="334" r:id="rId21"/>
    <p:sldId id="301" r:id="rId22"/>
    <p:sldId id="335" r:id="rId23"/>
    <p:sldId id="322" r:id="rId24"/>
  </p:sldIdLst>
  <p:sldSz cx="12192000" cy="6858000"/>
  <p:notesSz cx="687546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7C370A-426D-2A9D-370A-CAEC89C39B61}" name="Wilson RW (Richard)" initials="WR(" userId="S::Richard.Wilson@Parliament.scot::081de4b9-ee63-455d-8789-c77777acf1c8" providerId="AD"/>
  <p188:author id="{F9911FEF-8369-4AD1-A777-DC60757F18EE}" name="Johnston L (Lorna)" initials="JL(" userId="S::Lorna.Johnston@scottish.parliament.uk::7de99348-de1b-4559-83e6-3805eebd05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hnston L (Lorna)" initials="JL(" lastIdx="1" clrIdx="0">
    <p:extLst>
      <p:ext uri="{19B8F6BF-5375-455C-9EA6-DF929625EA0E}">
        <p15:presenceInfo xmlns:p15="http://schemas.microsoft.com/office/powerpoint/2012/main" userId="S::Lorna.Johnston@scottish.parliament.uk::7de99348-de1b-4559-83e6-3805eebd05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169B"/>
    <a:srgbClr val="131F4B"/>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406" autoAdjust="0"/>
  </p:normalViewPr>
  <p:slideViewPr>
    <p:cSldViewPr snapToGrid="0">
      <p:cViewPr varScale="1">
        <p:scale>
          <a:sx n="43" d="100"/>
          <a:sy n="43" d="100"/>
        </p:scale>
        <p:origin x="808" y="44"/>
      </p:cViewPr>
      <p:guideLst/>
    </p:cSldViewPr>
  </p:slideViewPr>
  <p:notesTextViewPr>
    <p:cViewPr>
      <p:scale>
        <a:sx n="125" d="100"/>
        <a:sy n="125" d="100"/>
      </p:scale>
      <p:origin x="0" y="0"/>
    </p:cViewPr>
  </p:notesTextViewPr>
  <p:notesViewPr>
    <p:cSldViewPr snapToGrid="0">
      <p:cViewPr varScale="1">
        <p:scale>
          <a:sx n="44" d="100"/>
          <a:sy n="44" d="100"/>
        </p:scale>
        <p:origin x="2772"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6C0747-F60F-4082-BF59-CA59E3999F5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C8B0D05-3312-4860-AD2C-70A48349F4E0}">
      <dgm:prSet/>
      <dgm:spPr/>
      <dgm:t>
        <a:bodyPr/>
        <a:lstStyle/>
        <a:p>
          <a:r>
            <a:rPr lang="en-GB" b="1" baseline="0" dirty="0"/>
            <a:t>Duty to act in IJB’s best interests</a:t>
          </a:r>
          <a:endParaRPr lang="en-US" dirty="0"/>
        </a:p>
      </dgm:t>
    </dgm:pt>
    <dgm:pt modelId="{E234E290-27B0-4173-A0DD-A463C4F9178F}" type="parTrans" cxnId="{1E0B41C7-1BED-45FA-9F76-28F20C74E7E0}">
      <dgm:prSet/>
      <dgm:spPr/>
      <dgm:t>
        <a:bodyPr/>
        <a:lstStyle/>
        <a:p>
          <a:endParaRPr lang="en-US"/>
        </a:p>
      </dgm:t>
    </dgm:pt>
    <dgm:pt modelId="{B0154C84-CEB1-40E9-8CDC-9699649E1AFE}" type="sibTrans" cxnId="{1E0B41C7-1BED-45FA-9F76-28F20C74E7E0}">
      <dgm:prSet/>
      <dgm:spPr/>
      <dgm:t>
        <a:bodyPr/>
        <a:lstStyle/>
        <a:p>
          <a:endParaRPr lang="en-US"/>
        </a:p>
      </dgm:t>
    </dgm:pt>
    <dgm:pt modelId="{5A2A2942-A00C-4C40-ADF8-B62B0F2AAAF5}">
      <dgm:prSet/>
      <dgm:spPr/>
      <dgm:t>
        <a:bodyPr/>
        <a:lstStyle/>
        <a:p>
          <a:pPr>
            <a:buFont typeface="Arial" panose="020B0604020202020204" pitchFamily="34" charset="0"/>
            <a:buChar char="•"/>
          </a:pPr>
          <a:r>
            <a:rPr lang="en-GB" baseline="0" dirty="0"/>
            <a:t>NOT best interests of any constituency, organisation or group from which you have been appointed or nominated</a:t>
          </a:r>
          <a:endParaRPr lang="en-US" dirty="0"/>
        </a:p>
      </dgm:t>
    </dgm:pt>
    <dgm:pt modelId="{25FD95E7-E8C0-4157-B9E5-1FB87FBA37FE}" type="parTrans" cxnId="{7B48C13C-1689-4618-A4CC-E28391B22586}">
      <dgm:prSet/>
      <dgm:spPr/>
      <dgm:t>
        <a:bodyPr/>
        <a:lstStyle/>
        <a:p>
          <a:endParaRPr lang="en-US"/>
        </a:p>
      </dgm:t>
    </dgm:pt>
    <dgm:pt modelId="{467C340B-63BB-4F90-AFA2-9DB8847AA885}" type="sibTrans" cxnId="{7B48C13C-1689-4618-A4CC-E28391B22586}">
      <dgm:prSet/>
      <dgm:spPr/>
      <dgm:t>
        <a:bodyPr/>
        <a:lstStyle/>
        <a:p>
          <a:endParaRPr lang="en-US"/>
        </a:p>
      </dgm:t>
    </dgm:pt>
    <dgm:pt modelId="{6C544CCF-5597-415A-A78E-29BA300E90DB}">
      <dgm:prSet/>
      <dgm:spPr/>
      <dgm:t>
        <a:bodyPr/>
        <a:lstStyle/>
        <a:p>
          <a:pPr>
            <a:buFont typeface="Arial" panose="020B0604020202020204" pitchFamily="34" charset="0"/>
            <a:buChar char="•"/>
          </a:pPr>
          <a:r>
            <a:rPr lang="en-GB" baseline="0" dirty="0"/>
            <a:t>Can provide info re experiences and perspectives </a:t>
          </a:r>
          <a:endParaRPr lang="en-US" dirty="0"/>
        </a:p>
      </dgm:t>
    </dgm:pt>
    <dgm:pt modelId="{C3B38278-9376-4589-8DF0-22B33AF61F17}" type="parTrans" cxnId="{EF2ADE71-824B-4491-BEA3-A0C87A6E3DD9}">
      <dgm:prSet/>
      <dgm:spPr/>
      <dgm:t>
        <a:bodyPr/>
        <a:lstStyle/>
        <a:p>
          <a:endParaRPr lang="en-US"/>
        </a:p>
      </dgm:t>
    </dgm:pt>
    <dgm:pt modelId="{14360292-C820-4D15-A1F9-89C986B715B1}" type="sibTrans" cxnId="{EF2ADE71-824B-4491-BEA3-A0C87A6E3DD9}">
      <dgm:prSet/>
      <dgm:spPr/>
      <dgm:t>
        <a:bodyPr/>
        <a:lstStyle/>
        <a:p>
          <a:endParaRPr lang="en-US"/>
        </a:p>
      </dgm:t>
    </dgm:pt>
    <dgm:pt modelId="{9FFEED38-5F25-4EBF-A00D-D13E98204281}">
      <dgm:prSet/>
      <dgm:spPr/>
      <dgm:t>
        <a:bodyPr/>
        <a:lstStyle/>
        <a:p>
          <a:r>
            <a:rPr lang="en-GB" b="1" baseline="0"/>
            <a:t>Decisions to be made independently and on basis of all relevant info and evidence</a:t>
          </a:r>
          <a:endParaRPr lang="en-US"/>
        </a:p>
      </dgm:t>
    </dgm:pt>
    <dgm:pt modelId="{F2A7DD9F-2AEA-4F1B-98C9-1D3D79384F5F}" type="parTrans" cxnId="{1906B1BD-0272-47FA-BD2C-B659E185EA50}">
      <dgm:prSet/>
      <dgm:spPr/>
      <dgm:t>
        <a:bodyPr/>
        <a:lstStyle/>
        <a:p>
          <a:endParaRPr lang="en-US"/>
        </a:p>
      </dgm:t>
    </dgm:pt>
    <dgm:pt modelId="{4978930C-10B9-447E-AB27-A9323183EB08}" type="sibTrans" cxnId="{1906B1BD-0272-47FA-BD2C-B659E185EA50}">
      <dgm:prSet/>
      <dgm:spPr/>
      <dgm:t>
        <a:bodyPr/>
        <a:lstStyle/>
        <a:p>
          <a:endParaRPr lang="en-US"/>
        </a:p>
      </dgm:t>
    </dgm:pt>
    <dgm:pt modelId="{22D26E6C-0DAB-4E8D-8C83-3EB8B8062E1C}">
      <dgm:prSet/>
      <dgm:spPr/>
      <dgm:t>
        <a:bodyPr/>
        <a:lstStyle/>
        <a:p>
          <a:r>
            <a:rPr lang="en-GB" b="1" baseline="0"/>
            <a:t>Importance of scrutiny and challenge</a:t>
          </a:r>
          <a:endParaRPr lang="en-US"/>
        </a:p>
      </dgm:t>
    </dgm:pt>
    <dgm:pt modelId="{7EE5C6C1-FF56-48C0-B8C7-8759C35C5E16}" type="parTrans" cxnId="{9263AC49-2F37-45B1-95AA-145AD2FDC216}">
      <dgm:prSet/>
      <dgm:spPr/>
      <dgm:t>
        <a:bodyPr/>
        <a:lstStyle/>
        <a:p>
          <a:endParaRPr lang="en-US"/>
        </a:p>
      </dgm:t>
    </dgm:pt>
    <dgm:pt modelId="{0C800A81-9B90-4B3E-9495-D0F4435DC4F5}" type="sibTrans" cxnId="{9263AC49-2F37-45B1-95AA-145AD2FDC216}">
      <dgm:prSet/>
      <dgm:spPr/>
      <dgm:t>
        <a:bodyPr/>
        <a:lstStyle/>
        <a:p>
          <a:endParaRPr lang="en-US"/>
        </a:p>
      </dgm:t>
    </dgm:pt>
    <dgm:pt modelId="{681FAC4D-06C4-47DD-A4A2-000158CCA17C}" type="pres">
      <dgm:prSet presAssocID="{7F6C0747-F60F-4082-BF59-CA59E3999F5D}" presName="root" presStyleCnt="0">
        <dgm:presLayoutVars>
          <dgm:dir/>
          <dgm:resizeHandles val="exact"/>
        </dgm:presLayoutVars>
      </dgm:prSet>
      <dgm:spPr/>
    </dgm:pt>
    <dgm:pt modelId="{9B23B0DA-3484-4946-80CE-FAD8C4B5DC41}" type="pres">
      <dgm:prSet presAssocID="{8C8B0D05-3312-4860-AD2C-70A48349F4E0}" presName="compNode" presStyleCnt="0"/>
      <dgm:spPr/>
    </dgm:pt>
    <dgm:pt modelId="{9B8602A7-6FFB-4854-8039-EDCC19CF6606}" type="pres">
      <dgm:prSet presAssocID="{8C8B0D05-3312-4860-AD2C-70A48349F4E0}" presName="bgRect" presStyleLbl="bgShp" presStyleIdx="0" presStyleCnt="3"/>
      <dgm:spPr/>
    </dgm:pt>
    <dgm:pt modelId="{1875AEC2-1988-4775-9C82-E8FED6945FD3}" type="pres">
      <dgm:prSet presAssocID="{8C8B0D05-3312-4860-AD2C-70A48349F4E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mmitments"/>
        </a:ext>
      </dgm:extLst>
    </dgm:pt>
    <dgm:pt modelId="{4FCB0329-F7A1-4742-89E9-8863C741D3C9}" type="pres">
      <dgm:prSet presAssocID="{8C8B0D05-3312-4860-AD2C-70A48349F4E0}" presName="spaceRect" presStyleCnt="0"/>
      <dgm:spPr/>
    </dgm:pt>
    <dgm:pt modelId="{F36223DE-F626-4135-AB2B-DB33F0942C99}" type="pres">
      <dgm:prSet presAssocID="{8C8B0D05-3312-4860-AD2C-70A48349F4E0}" presName="parTx" presStyleLbl="revTx" presStyleIdx="0" presStyleCnt="4">
        <dgm:presLayoutVars>
          <dgm:chMax val="0"/>
          <dgm:chPref val="0"/>
        </dgm:presLayoutVars>
      </dgm:prSet>
      <dgm:spPr/>
    </dgm:pt>
    <dgm:pt modelId="{B0DCFA7B-5194-4A3C-A280-04ECEFC8BB32}" type="pres">
      <dgm:prSet presAssocID="{8C8B0D05-3312-4860-AD2C-70A48349F4E0}" presName="desTx" presStyleLbl="revTx" presStyleIdx="1" presStyleCnt="4">
        <dgm:presLayoutVars/>
      </dgm:prSet>
      <dgm:spPr/>
    </dgm:pt>
    <dgm:pt modelId="{679F95A3-4827-4848-A5C6-D1B155BFD043}" type="pres">
      <dgm:prSet presAssocID="{B0154C84-CEB1-40E9-8CDC-9699649E1AFE}" presName="sibTrans" presStyleCnt="0"/>
      <dgm:spPr/>
    </dgm:pt>
    <dgm:pt modelId="{8AB19513-545D-476F-AD34-2D2B790322DC}" type="pres">
      <dgm:prSet presAssocID="{9FFEED38-5F25-4EBF-A00D-D13E98204281}" presName="compNode" presStyleCnt="0"/>
      <dgm:spPr/>
    </dgm:pt>
    <dgm:pt modelId="{8950B017-D370-47C8-9B97-5566757D9093}" type="pres">
      <dgm:prSet presAssocID="{9FFEED38-5F25-4EBF-A00D-D13E98204281}" presName="bgRect" presStyleLbl="bgShp" presStyleIdx="1" presStyleCnt="3"/>
      <dgm:spPr/>
    </dgm:pt>
    <dgm:pt modelId="{DC0E8B64-214E-4F91-8162-D57FAA5BBCA2}" type="pres">
      <dgm:prSet presAssocID="{9FFEED38-5F25-4EBF-A00D-D13E9820428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rg"/>
        </a:ext>
      </dgm:extLst>
    </dgm:pt>
    <dgm:pt modelId="{A716D331-F5EE-4A3A-9E67-3E1A635AA15A}" type="pres">
      <dgm:prSet presAssocID="{9FFEED38-5F25-4EBF-A00D-D13E98204281}" presName="spaceRect" presStyleCnt="0"/>
      <dgm:spPr/>
    </dgm:pt>
    <dgm:pt modelId="{E506CD5E-C60C-4AD5-BAD7-8454D9F9E76B}" type="pres">
      <dgm:prSet presAssocID="{9FFEED38-5F25-4EBF-A00D-D13E98204281}" presName="parTx" presStyleLbl="revTx" presStyleIdx="2" presStyleCnt="4">
        <dgm:presLayoutVars>
          <dgm:chMax val="0"/>
          <dgm:chPref val="0"/>
        </dgm:presLayoutVars>
      </dgm:prSet>
      <dgm:spPr/>
    </dgm:pt>
    <dgm:pt modelId="{28920403-A64D-4038-AB72-B08739079BBF}" type="pres">
      <dgm:prSet presAssocID="{4978930C-10B9-447E-AB27-A9323183EB08}" presName="sibTrans" presStyleCnt="0"/>
      <dgm:spPr/>
    </dgm:pt>
    <dgm:pt modelId="{03C09E17-4084-49EA-A361-348ED17FCF9F}" type="pres">
      <dgm:prSet presAssocID="{22D26E6C-0DAB-4E8D-8C83-3EB8B8062E1C}" presName="compNode" presStyleCnt="0"/>
      <dgm:spPr/>
    </dgm:pt>
    <dgm:pt modelId="{0458C27E-8F4B-4DCA-9B3D-87114B7C1544}" type="pres">
      <dgm:prSet presAssocID="{22D26E6C-0DAB-4E8D-8C83-3EB8B8062E1C}" presName="bgRect" presStyleLbl="bgShp" presStyleIdx="2" presStyleCnt="3"/>
      <dgm:spPr/>
    </dgm:pt>
    <dgm:pt modelId="{5A900AD7-E6F5-4B9A-9475-AA8FA5361B4B}" type="pres">
      <dgm:prSet presAssocID="{22D26E6C-0DAB-4E8D-8C83-3EB8B8062E1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nboarding"/>
        </a:ext>
      </dgm:extLst>
    </dgm:pt>
    <dgm:pt modelId="{75B1CD75-F6AF-4AF6-99E7-4D41C5C4C54F}" type="pres">
      <dgm:prSet presAssocID="{22D26E6C-0DAB-4E8D-8C83-3EB8B8062E1C}" presName="spaceRect" presStyleCnt="0"/>
      <dgm:spPr/>
    </dgm:pt>
    <dgm:pt modelId="{3462ECB6-513A-4741-9F30-CF043E9837D1}" type="pres">
      <dgm:prSet presAssocID="{22D26E6C-0DAB-4E8D-8C83-3EB8B8062E1C}" presName="parTx" presStyleLbl="revTx" presStyleIdx="3" presStyleCnt="4">
        <dgm:presLayoutVars>
          <dgm:chMax val="0"/>
          <dgm:chPref val="0"/>
        </dgm:presLayoutVars>
      </dgm:prSet>
      <dgm:spPr/>
    </dgm:pt>
  </dgm:ptLst>
  <dgm:cxnLst>
    <dgm:cxn modelId="{7B48C13C-1689-4618-A4CC-E28391B22586}" srcId="{8C8B0D05-3312-4860-AD2C-70A48349F4E0}" destId="{5A2A2942-A00C-4C40-ADF8-B62B0F2AAAF5}" srcOrd="0" destOrd="0" parTransId="{25FD95E7-E8C0-4157-B9E5-1FB87FBA37FE}" sibTransId="{467C340B-63BB-4F90-AFA2-9DB8847AA885}"/>
    <dgm:cxn modelId="{42922640-3D9E-4C45-9C42-F82A620D08CE}" type="presOf" srcId="{6C544CCF-5597-415A-A78E-29BA300E90DB}" destId="{B0DCFA7B-5194-4A3C-A280-04ECEFC8BB32}" srcOrd="0" destOrd="1" presId="urn:microsoft.com/office/officeart/2018/2/layout/IconVerticalSolidList"/>
    <dgm:cxn modelId="{78754243-92F7-48E4-88ED-53F6F7A452E1}" type="presOf" srcId="{9FFEED38-5F25-4EBF-A00D-D13E98204281}" destId="{E506CD5E-C60C-4AD5-BAD7-8454D9F9E76B}" srcOrd="0" destOrd="0" presId="urn:microsoft.com/office/officeart/2018/2/layout/IconVerticalSolidList"/>
    <dgm:cxn modelId="{9263AC49-2F37-45B1-95AA-145AD2FDC216}" srcId="{7F6C0747-F60F-4082-BF59-CA59E3999F5D}" destId="{22D26E6C-0DAB-4E8D-8C83-3EB8B8062E1C}" srcOrd="2" destOrd="0" parTransId="{7EE5C6C1-FF56-48C0-B8C7-8759C35C5E16}" sibTransId="{0C800A81-9B90-4B3E-9495-D0F4435DC4F5}"/>
    <dgm:cxn modelId="{ABE7996D-BE88-4816-BC0A-7B0A97092672}" type="presOf" srcId="{7F6C0747-F60F-4082-BF59-CA59E3999F5D}" destId="{681FAC4D-06C4-47DD-A4A2-000158CCA17C}" srcOrd="0" destOrd="0" presId="urn:microsoft.com/office/officeart/2018/2/layout/IconVerticalSolidList"/>
    <dgm:cxn modelId="{EF2ADE71-824B-4491-BEA3-A0C87A6E3DD9}" srcId="{8C8B0D05-3312-4860-AD2C-70A48349F4E0}" destId="{6C544CCF-5597-415A-A78E-29BA300E90DB}" srcOrd="1" destOrd="0" parTransId="{C3B38278-9376-4589-8DF0-22B33AF61F17}" sibTransId="{14360292-C820-4D15-A1F9-89C986B715B1}"/>
    <dgm:cxn modelId="{24353A72-48BD-424C-AAEB-CA343D4AA6AC}" type="presOf" srcId="{8C8B0D05-3312-4860-AD2C-70A48349F4E0}" destId="{F36223DE-F626-4135-AB2B-DB33F0942C99}" srcOrd="0" destOrd="0" presId="urn:microsoft.com/office/officeart/2018/2/layout/IconVerticalSolidList"/>
    <dgm:cxn modelId="{BF12989D-F731-4515-A789-367D604EEAEC}" type="presOf" srcId="{22D26E6C-0DAB-4E8D-8C83-3EB8B8062E1C}" destId="{3462ECB6-513A-4741-9F30-CF043E9837D1}" srcOrd="0" destOrd="0" presId="urn:microsoft.com/office/officeart/2018/2/layout/IconVerticalSolidList"/>
    <dgm:cxn modelId="{1906B1BD-0272-47FA-BD2C-B659E185EA50}" srcId="{7F6C0747-F60F-4082-BF59-CA59E3999F5D}" destId="{9FFEED38-5F25-4EBF-A00D-D13E98204281}" srcOrd="1" destOrd="0" parTransId="{F2A7DD9F-2AEA-4F1B-98C9-1D3D79384F5F}" sibTransId="{4978930C-10B9-447E-AB27-A9323183EB08}"/>
    <dgm:cxn modelId="{1E0B41C7-1BED-45FA-9F76-28F20C74E7E0}" srcId="{7F6C0747-F60F-4082-BF59-CA59E3999F5D}" destId="{8C8B0D05-3312-4860-AD2C-70A48349F4E0}" srcOrd="0" destOrd="0" parTransId="{E234E290-27B0-4173-A0DD-A463C4F9178F}" sibTransId="{B0154C84-CEB1-40E9-8CDC-9699649E1AFE}"/>
    <dgm:cxn modelId="{F15E51D2-8A02-43B6-BA99-076EF5F0F99D}" type="presOf" srcId="{5A2A2942-A00C-4C40-ADF8-B62B0F2AAAF5}" destId="{B0DCFA7B-5194-4A3C-A280-04ECEFC8BB32}" srcOrd="0" destOrd="0" presId="urn:microsoft.com/office/officeart/2018/2/layout/IconVerticalSolidList"/>
    <dgm:cxn modelId="{603642F8-9750-4618-A53D-E452036A50D4}" type="presParOf" srcId="{681FAC4D-06C4-47DD-A4A2-000158CCA17C}" destId="{9B23B0DA-3484-4946-80CE-FAD8C4B5DC41}" srcOrd="0" destOrd="0" presId="urn:microsoft.com/office/officeart/2018/2/layout/IconVerticalSolidList"/>
    <dgm:cxn modelId="{656063A3-6C61-4185-84DF-EAAA3C72BB54}" type="presParOf" srcId="{9B23B0DA-3484-4946-80CE-FAD8C4B5DC41}" destId="{9B8602A7-6FFB-4854-8039-EDCC19CF6606}" srcOrd="0" destOrd="0" presId="urn:microsoft.com/office/officeart/2018/2/layout/IconVerticalSolidList"/>
    <dgm:cxn modelId="{F8A4116E-E82F-4530-88E4-3762D6D3BE24}" type="presParOf" srcId="{9B23B0DA-3484-4946-80CE-FAD8C4B5DC41}" destId="{1875AEC2-1988-4775-9C82-E8FED6945FD3}" srcOrd="1" destOrd="0" presId="urn:microsoft.com/office/officeart/2018/2/layout/IconVerticalSolidList"/>
    <dgm:cxn modelId="{9169F7B8-EA7E-4237-B0C0-8F8B9CB23994}" type="presParOf" srcId="{9B23B0DA-3484-4946-80CE-FAD8C4B5DC41}" destId="{4FCB0329-F7A1-4742-89E9-8863C741D3C9}" srcOrd="2" destOrd="0" presId="urn:microsoft.com/office/officeart/2018/2/layout/IconVerticalSolidList"/>
    <dgm:cxn modelId="{715A70C1-2390-40E9-985C-6B9C61C8A57A}" type="presParOf" srcId="{9B23B0DA-3484-4946-80CE-FAD8C4B5DC41}" destId="{F36223DE-F626-4135-AB2B-DB33F0942C99}" srcOrd="3" destOrd="0" presId="urn:microsoft.com/office/officeart/2018/2/layout/IconVerticalSolidList"/>
    <dgm:cxn modelId="{0EC438AC-F6B2-4E2B-B2E7-D1E5656B63DE}" type="presParOf" srcId="{9B23B0DA-3484-4946-80CE-FAD8C4B5DC41}" destId="{B0DCFA7B-5194-4A3C-A280-04ECEFC8BB32}" srcOrd="4" destOrd="0" presId="urn:microsoft.com/office/officeart/2018/2/layout/IconVerticalSolidList"/>
    <dgm:cxn modelId="{4EE74607-9765-4532-AD7D-2527E4C689D5}" type="presParOf" srcId="{681FAC4D-06C4-47DD-A4A2-000158CCA17C}" destId="{679F95A3-4827-4848-A5C6-D1B155BFD043}" srcOrd="1" destOrd="0" presId="urn:microsoft.com/office/officeart/2018/2/layout/IconVerticalSolidList"/>
    <dgm:cxn modelId="{D791D5D9-834F-43D7-88B6-42CDD515586B}" type="presParOf" srcId="{681FAC4D-06C4-47DD-A4A2-000158CCA17C}" destId="{8AB19513-545D-476F-AD34-2D2B790322DC}" srcOrd="2" destOrd="0" presId="urn:microsoft.com/office/officeart/2018/2/layout/IconVerticalSolidList"/>
    <dgm:cxn modelId="{55A1D822-6B5B-4655-98B9-624515F1B8F7}" type="presParOf" srcId="{8AB19513-545D-476F-AD34-2D2B790322DC}" destId="{8950B017-D370-47C8-9B97-5566757D9093}" srcOrd="0" destOrd="0" presId="urn:microsoft.com/office/officeart/2018/2/layout/IconVerticalSolidList"/>
    <dgm:cxn modelId="{00B59610-D34C-40EC-A166-743BBE9BEB3A}" type="presParOf" srcId="{8AB19513-545D-476F-AD34-2D2B790322DC}" destId="{DC0E8B64-214E-4F91-8162-D57FAA5BBCA2}" srcOrd="1" destOrd="0" presId="urn:microsoft.com/office/officeart/2018/2/layout/IconVerticalSolidList"/>
    <dgm:cxn modelId="{443CF8DF-895E-4B96-858D-55A3C3DF5A6E}" type="presParOf" srcId="{8AB19513-545D-476F-AD34-2D2B790322DC}" destId="{A716D331-F5EE-4A3A-9E67-3E1A635AA15A}" srcOrd="2" destOrd="0" presId="urn:microsoft.com/office/officeart/2018/2/layout/IconVerticalSolidList"/>
    <dgm:cxn modelId="{62771032-5C80-4631-BCEC-548143FA0CB3}" type="presParOf" srcId="{8AB19513-545D-476F-AD34-2D2B790322DC}" destId="{E506CD5E-C60C-4AD5-BAD7-8454D9F9E76B}" srcOrd="3" destOrd="0" presId="urn:microsoft.com/office/officeart/2018/2/layout/IconVerticalSolidList"/>
    <dgm:cxn modelId="{0BF7EEBA-249A-4597-88B0-679E44629CBE}" type="presParOf" srcId="{681FAC4D-06C4-47DD-A4A2-000158CCA17C}" destId="{28920403-A64D-4038-AB72-B08739079BBF}" srcOrd="3" destOrd="0" presId="urn:microsoft.com/office/officeart/2018/2/layout/IconVerticalSolidList"/>
    <dgm:cxn modelId="{810B9749-C439-43DC-A9D7-DE63CCB77577}" type="presParOf" srcId="{681FAC4D-06C4-47DD-A4A2-000158CCA17C}" destId="{03C09E17-4084-49EA-A361-348ED17FCF9F}" srcOrd="4" destOrd="0" presId="urn:microsoft.com/office/officeart/2018/2/layout/IconVerticalSolidList"/>
    <dgm:cxn modelId="{BC1CE754-6DE1-4C5B-8CF1-0FB534C8B4E6}" type="presParOf" srcId="{03C09E17-4084-49EA-A361-348ED17FCF9F}" destId="{0458C27E-8F4B-4DCA-9B3D-87114B7C1544}" srcOrd="0" destOrd="0" presId="urn:microsoft.com/office/officeart/2018/2/layout/IconVerticalSolidList"/>
    <dgm:cxn modelId="{98DA6702-AA61-4FB9-A0C3-8A1B1F664C41}" type="presParOf" srcId="{03C09E17-4084-49EA-A361-348ED17FCF9F}" destId="{5A900AD7-E6F5-4B9A-9475-AA8FA5361B4B}" srcOrd="1" destOrd="0" presId="urn:microsoft.com/office/officeart/2018/2/layout/IconVerticalSolidList"/>
    <dgm:cxn modelId="{8D635514-DDDD-4A97-AE15-EFB00A0DD06B}" type="presParOf" srcId="{03C09E17-4084-49EA-A361-348ED17FCF9F}" destId="{75B1CD75-F6AF-4AF6-99E7-4D41C5C4C54F}" srcOrd="2" destOrd="0" presId="urn:microsoft.com/office/officeart/2018/2/layout/IconVerticalSolidList"/>
    <dgm:cxn modelId="{DFAC64E1-223A-4807-9382-A87A28D93EA3}" type="presParOf" srcId="{03C09E17-4084-49EA-A361-348ED17FCF9F}" destId="{3462ECB6-513A-4741-9F30-CF043E9837D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802DB2-126C-41F7-A7BC-7E9565E40E54}" type="doc">
      <dgm:prSet loTypeId="urn:microsoft.com/office/officeart/2016/7/layout/VerticalHollowActionList" loCatId="List" qsTypeId="urn:microsoft.com/office/officeart/2005/8/quickstyle/simple4" qsCatId="simple" csTypeId="urn:microsoft.com/office/officeart/2005/8/colors/accent3_2" csCatId="accent3" phldr="1"/>
      <dgm:spPr/>
      <dgm:t>
        <a:bodyPr/>
        <a:lstStyle/>
        <a:p>
          <a:endParaRPr lang="en-US"/>
        </a:p>
      </dgm:t>
    </dgm:pt>
    <dgm:pt modelId="{0C4C202A-ADBD-4588-A3D7-D4522739181F}">
      <dgm:prSet/>
      <dgm:spPr/>
      <dgm:t>
        <a:bodyPr/>
        <a:lstStyle/>
        <a:p>
          <a:r>
            <a:rPr lang="en-US" dirty="0"/>
            <a:t>Case</a:t>
          </a:r>
        </a:p>
      </dgm:t>
    </dgm:pt>
    <dgm:pt modelId="{507AE990-D51E-4E83-A193-377492ADECEA}" type="parTrans" cxnId="{70B66F5F-5E8B-4357-B4F2-86C92B255ABE}">
      <dgm:prSet/>
      <dgm:spPr/>
      <dgm:t>
        <a:bodyPr/>
        <a:lstStyle/>
        <a:p>
          <a:endParaRPr lang="en-US"/>
        </a:p>
      </dgm:t>
    </dgm:pt>
    <dgm:pt modelId="{56944B9F-B352-42FF-B3C0-44C3D4D2A536}" type="sibTrans" cxnId="{70B66F5F-5E8B-4357-B4F2-86C92B255ABE}">
      <dgm:prSet/>
      <dgm:spPr/>
      <dgm:t>
        <a:bodyPr/>
        <a:lstStyle/>
        <a:p>
          <a:endParaRPr lang="en-US"/>
        </a:p>
      </dgm:t>
    </dgm:pt>
    <dgm:pt modelId="{51130ED9-752E-40C4-821D-BC6F286B7261}">
      <dgm:prSet/>
      <dgm:spPr/>
      <dgm:t>
        <a:bodyPr/>
        <a:lstStyle/>
        <a:p>
          <a:r>
            <a:rPr lang="en-US" dirty="0"/>
            <a:t>Case Study 2</a:t>
          </a:r>
        </a:p>
      </dgm:t>
    </dgm:pt>
    <dgm:pt modelId="{C0A4560B-186F-4894-A977-F23BC41E243A}" type="parTrans" cxnId="{67873443-8B9F-4DA6-A687-A7B3C4976543}">
      <dgm:prSet/>
      <dgm:spPr/>
      <dgm:t>
        <a:bodyPr/>
        <a:lstStyle/>
        <a:p>
          <a:endParaRPr lang="en-US"/>
        </a:p>
      </dgm:t>
    </dgm:pt>
    <dgm:pt modelId="{6B4045A7-0150-4E16-9EF9-1D86F9FE3C82}" type="sibTrans" cxnId="{67873443-8B9F-4DA6-A687-A7B3C4976543}">
      <dgm:prSet/>
      <dgm:spPr/>
      <dgm:t>
        <a:bodyPr/>
        <a:lstStyle/>
        <a:p>
          <a:endParaRPr lang="en-US"/>
        </a:p>
      </dgm:t>
    </dgm:pt>
    <dgm:pt modelId="{A9EFCF0C-3513-4891-887B-034EC5306756}">
      <dgm:prSet/>
      <dgm:spPr/>
      <dgm:t>
        <a:bodyPr/>
        <a:lstStyle/>
        <a:p>
          <a:r>
            <a:rPr lang="en-US"/>
            <a:t>Case</a:t>
          </a:r>
        </a:p>
      </dgm:t>
    </dgm:pt>
    <dgm:pt modelId="{45B6431E-E4DF-4E8B-A924-89FD36D41452}" type="parTrans" cxnId="{0F79340C-392A-4459-9656-AF3A210BCF2E}">
      <dgm:prSet/>
      <dgm:spPr/>
      <dgm:t>
        <a:bodyPr/>
        <a:lstStyle/>
        <a:p>
          <a:endParaRPr lang="en-US"/>
        </a:p>
      </dgm:t>
    </dgm:pt>
    <dgm:pt modelId="{7A59C103-ACF6-438A-A10D-D516B59363CE}" type="sibTrans" cxnId="{0F79340C-392A-4459-9656-AF3A210BCF2E}">
      <dgm:prSet/>
      <dgm:spPr/>
      <dgm:t>
        <a:bodyPr/>
        <a:lstStyle/>
        <a:p>
          <a:endParaRPr lang="en-US"/>
        </a:p>
      </dgm:t>
    </dgm:pt>
    <dgm:pt modelId="{96DF0511-15C4-4270-9763-FAF422314487}">
      <dgm:prSet/>
      <dgm:spPr/>
      <dgm:t>
        <a:bodyPr/>
        <a:lstStyle/>
        <a:p>
          <a:r>
            <a:rPr lang="en-US" dirty="0"/>
            <a:t>Case Study 3</a:t>
          </a:r>
        </a:p>
      </dgm:t>
    </dgm:pt>
    <dgm:pt modelId="{A7E0A4F7-B8AC-49FF-85D9-9B5175BA86B1}" type="parTrans" cxnId="{DB5F146D-F596-417F-9E94-EA30EB352140}">
      <dgm:prSet/>
      <dgm:spPr/>
      <dgm:t>
        <a:bodyPr/>
        <a:lstStyle/>
        <a:p>
          <a:endParaRPr lang="en-US"/>
        </a:p>
      </dgm:t>
    </dgm:pt>
    <dgm:pt modelId="{CDCC8D47-35A4-4CFD-B8DA-49C32337E967}" type="sibTrans" cxnId="{DB5F146D-F596-417F-9E94-EA30EB352140}">
      <dgm:prSet/>
      <dgm:spPr/>
      <dgm:t>
        <a:bodyPr/>
        <a:lstStyle/>
        <a:p>
          <a:endParaRPr lang="en-US"/>
        </a:p>
      </dgm:t>
    </dgm:pt>
    <dgm:pt modelId="{1FA4F3C1-26FD-47B6-AC87-EBB71C522233}">
      <dgm:prSet/>
      <dgm:spPr/>
      <dgm:t>
        <a:bodyPr/>
        <a:lstStyle/>
        <a:p>
          <a:r>
            <a:rPr lang="en-US"/>
            <a:t>Case</a:t>
          </a:r>
        </a:p>
      </dgm:t>
    </dgm:pt>
    <dgm:pt modelId="{82E3F546-A616-4F8B-B0EB-BDA292B29B8D}" type="parTrans" cxnId="{8E93B7A5-9F07-42D6-8327-4F6452733072}">
      <dgm:prSet/>
      <dgm:spPr/>
      <dgm:t>
        <a:bodyPr/>
        <a:lstStyle/>
        <a:p>
          <a:endParaRPr lang="en-US"/>
        </a:p>
      </dgm:t>
    </dgm:pt>
    <dgm:pt modelId="{E0796CE5-74F2-42D0-8EFA-95386ED544A4}" type="sibTrans" cxnId="{8E93B7A5-9F07-42D6-8327-4F6452733072}">
      <dgm:prSet/>
      <dgm:spPr/>
      <dgm:t>
        <a:bodyPr/>
        <a:lstStyle/>
        <a:p>
          <a:endParaRPr lang="en-US"/>
        </a:p>
      </dgm:t>
    </dgm:pt>
    <dgm:pt modelId="{F09F8B72-AF23-4070-8B72-67CED4E04F18}">
      <dgm:prSet/>
      <dgm:spPr/>
      <dgm:t>
        <a:bodyPr/>
        <a:lstStyle/>
        <a:p>
          <a:r>
            <a:rPr lang="en-US" dirty="0"/>
            <a:t>Case Study 4</a:t>
          </a:r>
        </a:p>
      </dgm:t>
    </dgm:pt>
    <dgm:pt modelId="{9DCA5337-5D16-4057-B773-5A41D7294D9F}" type="parTrans" cxnId="{DFF98404-E2DE-4030-9EAD-D6361115E249}">
      <dgm:prSet/>
      <dgm:spPr/>
      <dgm:t>
        <a:bodyPr/>
        <a:lstStyle/>
        <a:p>
          <a:endParaRPr lang="en-US"/>
        </a:p>
      </dgm:t>
    </dgm:pt>
    <dgm:pt modelId="{EAD50CB7-7B87-4D03-8993-CB53D3CF38FB}" type="sibTrans" cxnId="{DFF98404-E2DE-4030-9EAD-D6361115E249}">
      <dgm:prSet/>
      <dgm:spPr/>
      <dgm:t>
        <a:bodyPr/>
        <a:lstStyle/>
        <a:p>
          <a:endParaRPr lang="en-US"/>
        </a:p>
      </dgm:t>
    </dgm:pt>
    <dgm:pt modelId="{06EE26D1-CCE7-4ADB-AE89-D13CF15F5C4A}">
      <dgm:prSet/>
      <dgm:spPr/>
      <dgm:t>
        <a:bodyPr/>
        <a:lstStyle/>
        <a:p>
          <a:r>
            <a:rPr lang="en-US"/>
            <a:t>Case</a:t>
          </a:r>
        </a:p>
      </dgm:t>
    </dgm:pt>
    <dgm:pt modelId="{0F44DBDB-7928-4074-8713-C1FD9BC8199F}" type="parTrans" cxnId="{A7F6A66B-3D74-4BF0-B7FA-D0184BAEE31F}">
      <dgm:prSet/>
      <dgm:spPr/>
      <dgm:t>
        <a:bodyPr/>
        <a:lstStyle/>
        <a:p>
          <a:endParaRPr lang="en-US"/>
        </a:p>
      </dgm:t>
    </dgm:pt>
    <dgm:pt modelId="{7E031BE0-24FC-4536-9E3B-4F69769ADA33}" type="sibTrans" cxnId="{A7F6A66B-3D74-4BF0-B7FA-D0184BAEE31F}">
      <dgm:prSet/>
      <dgm:spPr/>
      <dgm:t>
        <a:bodyPr/>
        <a:lstStyle/>
        <a:p>
          <a:endParaRPr lang="en-US"/>
        </a:p>
      </dgm:t>
    </dgm:pt>
    <dgm:pt modelId="{CB8B824E-2115-4C5B-B1C1-F43690A0DB46}">
      <dgm:prSet/>
      <dgm:spPr/>
      <dgm:t>
        <a:bodyPr/>
        <a:lstStyle/>
        <a:p>
          <a:r>
            <a:rPr lang="en-US" dirty="0"/>
            <a:t>Case Study 5</a:t>
          </a:r>
        </a:p>
      </dgm:t>
    </dgm:pt>
    <dgm:pt modelId="{EE50004F-2E87-404F-8056-57F9908568E6}" type="parTrans" cxnId="{E8658A9F-5F88-4EAA-BB67-99F6C952764C}">
      <dgm:prSet/>
      <dgm:spPr/>
      <dgm:t>
        <a:bodyPr/>
        <a:lstStyle/>
        <a:p>
          <a:endParaRPr lang="en-US"/>
        </a:p>
      </dgm:t>
    </dgm:pt>
    <dgm:pt modelId="{01616CD0-2C67-47EA-A47C-EBC40D2547A9}" type="sibTrans" cxnId="{E8658A9F-5F88-4EAA-BB67-99F6C952764C}">
      <dgm:prSet/>
      <dgm:spPr/>
      <dgm:t>
        <a:bodyPr/>
        <a:lstStyle/>
        <a:p>
          <a:endParaRPr lang="en-US"/>
        </a:p>
      </dgm:t>
    </dgm:pt>
    <dgm:pt modelId="{7E9F53AE-B225-489E-B27B-6083E70B779C}" type="pres">
      <dgm:prSet presAssocID="{9D802DB2-126C-41F7-A7BC-7E9565E40E54}" presName="Name0" presStyleCnt="0">
        <dgm:presLayoutVars>
          <dgm:dir/>
          <dgm:animLvl val="lvl"/>
          <dgm:resizeHandles val="exact"/>
        </dgm:presLayoutVars>
      </dgm:prSet>
      <dgm:spPr/>
    </dgm:pt>
    <dgm:pt modelId="{48CE8AE2-639C-488C-98FD-C684B777956F}" type="pres">
      <dgm:prSet presAssocID="{0C4C202A-ADBD-4588-A3D7-D4522739181F}" presName="linNode" presStyleCnt="0"/>
      <dgm:spPr/>
    </dgm:pt>
    <dgm:pt modelId="{EBC1C11F-F598-443C-A1D6-8999029F0D04}" type="pres">
      <dgm:prSet presAssocID="{0C4C202A-ADBD-4588-A3D7-D4522739181F}" presName="parentText" presStyleLbl="solidFgAcc1" presStyleIdx="0" presStyleCnt="4">
        <dgm:presLayoutVars>
          <dgm:chMax val="1"/>
          <dgm:bulletEnabled/>
        </dgm:presLayoutVars>
      </dgm:prSet>
      <dgm:spPr/>
    </dgm:pt>
    <dgm:pt modelId="{B6A00479-F882-4E84-AAF2-7B98901491DB}" type="pres">
      <dgm:prSet presAssocID="{0C4C202A-ADBD-4588-A3D7-D4522739181F}" presName="descendantText" presStyleLbl="alignNode1" presStyleIdx="0" presStyleCnt="4">
        <dgm:presLayoutVars>
          <dgm:bulletEnabled/>
        </dgm:presLayoutVars>
      </dgm:prSet>
      <dgm:spPr/>
    </dgm:pt>
    <dgm:pt modelId="{132D6EE7-631F-4D94-8B52-996C8C73416F}" type="pres">
      <dgm:prSet presAssocID="{56944B9F-B352-42FF-B3C0-44C3D4D2A536}" presName="sp" presStyleCnt="0"/>
      <dgm:spPr/>
    </dgm:pt>
    <dgm:pt modelId="{FA3A4DDE-032B-448A-9D08-C4B88EBB01A6}" type="pres">
      <dgm:prSet presAssocID="{A9EFCF0C-3513-4891-887B-034EC5306756}" presName="linNode" presStyleCnt="0"/>
      <dgm:spPr/>
    </dgm:pt>
    <dgm:pt modelId="{71CF70EC-AD99-430B-AF1A-AA92B5B223F3}" type="pres">
      <dgm:prSet presAssocID="{A9EFCF0C-3513-4891-887B-034EC5306756}" presName="parentText" presStyleLbl="solidFgAcc1" presStyleIdx="1" presStyleCnt="4" custLinFactX="-41605" custLinFactNeighborX="-100000" custLinFactNeighborY="3000">
        <dgm:presLayoutVars>
          <dgm:chMax val="1"/>
          <dgm:bulletEnabled/>
        </dgm:presLayoutVars>
      </dgm:prSet>
      <dgm:spPr/>
    </dgm:pt>
    <dgm:pt modelId="{16D6785E-32D4-4A53-84EC-9E3EBE0FFAF6}" type="pres">
      <dgm:prSet presAssocID="{A9EFCF0C-3513-4891-887B-034EC5306756}" presName="descendantText" presStyleLbl="alignNode1" presStyleIdx="1" presStyleCnt="4">
        <dgm:presLayoutVars>
          <dgm:bulletEnabled/>
        </dgm:presLayoutVars>
      </dgm:prSet>
      <dgm:spPr/>
    </dgm:pt>
    <dgm:pt modelId="{71C96EBF-8258-4C59-9C01-1685C3B74035}" type="pres">
      <dgm:prSet presAssocID="{7A59C103-ACF6-438A-A10D-D516B59363CE}" presName="sp" presStyleCnt="0"/>
      <dgm:spPr/>
    </dgm:pt>
    <dgm:pt modelId="{0A24CEB5-D6A5-40C8-B5C0-82D769E81285}" type="pres">
      <dgm:prSet presAssocID="{1FA4F3C1-26FD-47B6-AC87-EBB71C522233}" presName="linNode" presStyleCnt="0"/>
      <dgm:spPr/>
    </dgm:pt>
    <dgm:pt modelId="{C2EE7B3D-A5CA-466B-B9AD-97E0293CB3F2}" type="pres">
      <dgm:prSet presAssocID="{1FA4F3C1-26FD-47B6-AC87-EBB71C522233}" presName="parentText" presStyleLbl="solidFgAcc1" presStyleIdx="2" presStyleCnt="4">
        <dgm:presLayoutVars>
          <dgm:chMax val="1"/>
          <dgm:bulletEnabled/>
        </dgm:presLayoutVars>
      </dgm:prSet>
      <dgm:spPr/>
    </dgm:pt>
    <dgm:pt modelId="{74BF70C4-BA3D-4660-8058-5E55F3F8959B}" type="pres">
      <dgm:prSet presAssocID="{1FA4F3C1-26FD-47B6-AC87-EBB71C522233}" presName="descendantText" presStyleLbl="alignNode1" presStyleIdx="2" presStyleCnt="4">
        <dgm:presLayoutVars>
          <dgm:bulletEnabled/>
        </dgm:presLayoutVars>
      </dgm:prSet>
      <dgm:spPr/>
    </dgm:pt>
    <dgm:pt modelId="{D5FEF693-6C56-47E5-B43E-48FBBEE67CDE}" type="pres">
      <dgm:prSet presAssocID="{E0796CE5-74F2-42D0-8EFA-95386ED544A4}" presName="sp" presStyleCnt="0"/>
      <dgm:spPr/>
    </dgm:pt>
    <dgm:pt modelId="{B3289A07-DDF1-4B85-B8E5-2B5E6D8DED3D}" type="pres">
      <dgm:prSet presAssocID="{06EE26D1-CCE7-4ADB-AE89-D13CF15F5C4A}" presName="linNode" presStyleCnt="0"/>
      <dgm:spPr/>
    </dgm:pt>
    <dgm:pt modelId="{0A4A91E3-F797-410C-8925-227F4B60B9A6}" type="pres">
      <dgm:prSet presAssocID="{06EE26D1-CCE7-4ADB-AE89-D13CF15F5C4A}" presName="parentText" presStyleLbl="solidFgAcc1" presStyleIdx="3" presStyleCnt="4">
        <dgm:presLayoutVars>
          <dgm:chMax val="1"/>
          <dgm:bulletEnabled/>
        </dgm:presLayoutVars>
      </dgm:prSet>
      <dgm:spPr/>
    </dgm:pt>
    <dgm:pt modelId="{A6142DBA-467F-4C8F-BCBC-314EA71BF1E5}" type="pres">
      <dgm:prSet presAssocID="{06EE26D1-CCE7-4ADB-AE89-D13CF15F5C4A}" presName="descendantText" presStyleLbl="alignNode1" presStyleIdx="3" presStyleCnt="4">
        <dgm:presLayoutVars>
          <dgm:bulletEnabled/>
        </dgm:presLayoutVars>
      </dgm:prSet>
      <dgm:spPr/>
    </dgm:pt>
  </dgm:ptLst>
  <dgm:cxnLst>
    <dgm:cxn modelId="{DFF98404-E2DE-4030-9EAD-D6361115E249}" srcId="{1FA4F3C1-26FD-47B6-AC87-EBB71C522233}" destId="{F09F8B72-AF23-4070-8B72-67CED4E04F18}" srcOrd="0" destOrd="0" parTransId="{9DCA5337-5D16-4057-B773-5A41D7294D9F}" sibTransId="{EAD50CB7-7B87-4D03-8993-CB53D3CF38FB}"/>
    <dgm:cxn modelId="{0F79340C-392A-4459-9656-AF3A210BCF2E}" srcId="{9D802DB2-126C-41F7-A7BC-7E9565E40E54}" destId="{A9EFCF0C-3513-4891-887B-034EC5306756}" srcOrd="1" destOrd="0" parTransId="{45B6431E-E4DF-4E8B-A924-89FD36D41452}" sibTransId="{7A59C103-ACF6-438A-A10D-D516B59363CE}"/>
    <dgm:cxn modelId="{D05B9438-148B-48C2-84E0-2795BEFC6721}" type="presOf" srcId="{CB8B824E-2115-4C5B-B1C1-F43690A0DB46}" destId="{A6142DBA-467F-4C8F-BCBC-314EA71BF1E5}" srcOrd="0" destOrd="0" presId="urn:microsoft.com/office/officeart/2016/7/layout/VerticalHollowActionList"/>
    <dgm:cxn modelId="{70B66F5F-5E8B-4357-B4F2-86C92B255ABE}" srcId="{9D802DB2-126C-41F7-A7BC-7E9565E40E54}" destId="{0C4C202A-ADBD-4588-A3D7-D4522739181F}" srcOrd="0" destOrd="0" parTransId="{507AE990-D51E-4E83-A193-377492ADECEA}" sibTransId="{56944B9F-B352-42FF-B3C0-44C3D4D2A536}"/>
    <dgm:cxn modelId="{67873443-8B9F-4DA6-A687-A7B3C4976543}" srcId="{0C4C202A-ADBD-4588-A3D7-D4522739181F}" destId="{51130ED9-752E-40C4-821D-BC6F286B7261}" srcOrd="0" destOrd="0" parTransId="{C0A4560B-186F-4894-A977-F23BC41E243A}" sibTransId="{6B4045A7-0150-4E16-9EF9-1D86F9FE3C82}"/>
    <dgm:cxn modelId="{A7F6A66B-3D74-4BF0-B7FA-D0184BAEE31F}" srcId="{9D802DB2-126C-41F7-A7BC-7E9565E40E54}" destId="{06EE26D1-CCE7-4ADB-AE89-D13CF15F5C4A}" srcOrd="3" destOrd="0" parTransId="{0F44DBDB-7928-4074-8713-C1FD9BC8199F}" sibTransId="{7E031BE0-24FC-4536-9E3B-4F69769ADA33}"/>
    <dgm:cxn modelId="{DB5F146D-F596-417F-9E94-EA30EB352140}" srcId="{A9EFCF0C-3513-4891-887B-034EC5306756}" destId="{96DF0511-15C4-4270-9763-FAF422314487}" srcOrd="0" destOrd="0" parTransId="{A7E0A4F7-B8AC-49FF-85D9-9B5175BA86B1}" sibTransId="{CDCC8D47-35A4-4CFD-B8DA-49C32337E967}"/>
    <dgm:cxn modelId="{89DE3091-25E0-4832-A571-A5F373136EAB}" type="presOf" srcId="{9D802DB2-126C-41F7-A7BC-7E9565E40E54}" destId="{7E9F53AE-B225-489E-B27B-6083E70B779C}" srcOrd="0" destOrd="0" presId="urn:microsoft.com/office/officeart/2016/7/layout/VerticalHollowActionList"/>
    <dgm:cxn modelId="{92A29491-DBED-482F-953F-CDE7F85BF5B5}" type="presOf" srcId="{51130ED9-752E-40C4-821D-BC6F286B7261}" destId="{B6A00479-F882-4E84-AAF2-7B98901491DB}" srcOrd="0" destOrd="0" presId="urn:microsoft.com/office/officeart/2016/7/layout/VerticalHollowActionList"/>
    <dgm:cxn modelId="{4E2CD191-BDC1-48FC-A189-DA9FF749C6AA}" type="presOf" srcId="{06EE26D1-CCE7-4ADB-AE89-D13CF15F5C4A}" destId="{0A4A91E3-F797-410C-8925-227F4B60B9A6}" srcOrd="0" destOrd="0" presId="urn:microsoft.com/office/officeart/2016/7/layout/VerticalHollowActionList"/>
    <dgm:cxn modelId="{6EBFC69B-E67B-4D13-8339-FF916BAF4401}" type="presOf" srcId="{F09F8B72-AF23-4070-8B72-67CED4E04F18}" destId="{74BF70C4-BA3D-4660-8058-5E55F3F8959B}" srcOrd="0" destOrd="0" presId="urn:microsoft.com/office/officeart/2016/7/layout/VerticalHollowActionList"/>
    <dgm:cxn modelId="{E8658A9F-5F88-4EAA-BB67-99F6C952764C}" srcId="{06EE26D1-CCE7-4ADB-AE89-D13CF15F5C4A}" destId="{CB8B824E-2115-4C5B-B1C1-F43690A0DB46}" srcOrd="0" destOrd="0" parTransId="{EE50004F-2E87-404F-8056-57F9908568E6}" sibTransId="{01616CD0-2C67-47EA-A47C-EBC40D2547A9}"/>
    <dgm:cxn modelId="{8E93B7A5-9F07-42D6-8327-4F6452733072}" srcId="{9D802DB2-126C-41F7-A7BC-7E9565E40E54}" destId="{1FA4F3C1-26FD-47B6-AC87-EBB71C522233}" srcOrd="2" destOrd="0" parTransId="{82E3F546-A616-4F8B-B0EB-BDA292B29B8D}" sibTransId="{E0796CE5-74F2-42D0-8EFA-95386ED544A4}"/>
    <dgm:cxn modelId="{FDE19BBC-9456-4D53-BDBB-8BEF089F059D}" type="presOf" srcId="{0C4C202A-ADBD-4588-A3D7-D4522739181F}" destId="{EBC1C11F-F598-443C-A1D6-8999029F0D04}" srcOrd="0" destOrd="0" presId="urn:microsoft.com/office/officeart/2016/7/layout/VerticalHollowActionList"/>
    <dgm:cxn modelId="{B20DC4C9-D961-4585-81CA-3F004E9EEF7F}" type="presOf" srcId="{A9EFCF0C-3513-4891-887B-034EC5306756}" destId="{71CF70EC-AD99-430B-AF1A-AA92B5B223F3}" srcOrd="0" destOrd="0" presId="urn:microsoft.com/office/officeart/2016/7/layout/VerticalHollowActionList"/>
    <dgm:cxn modelId="{CA4A39CA-8746-40AF-80E4-7DA46626F8A9}" type="presOf" srcId="{1FA4F3C1-26FD-47B6-AC87-EBB71C522233}" destId="{C2EE7B3D-A5CA-466B-B9AD-97E0293CB3F2}" srcOrd="0" destOrd="0" presId="urn:microsoft.com/office/officeart/2016/7/layout/VerticalHollowActionList"/>
    <dgm:cxn modelId="{F12FE7D2-F220-49FF-BC3E-15E70E5D2BDC}" type="presOf" srcId="{96DF0511-15C4-4270-9763-FAF422314487}" destId="{16D6785E-32D4-4A53-84EC-9E3EBE0FFAF6}" srcOrd="0" destOrd="0" presId="urn:microsoft.com/office/officeart/2016/7/layout/VerticalHollowActionList"/>
    <dgm:cxn modelId="{F7D46BAC-B349-439D-B4D7-E1693C486C5D}" type="presParOf" srcId="{7E9F53AE-B225-489E-B27B-6083E70B779C}" destId="{48CE8AE2-639C-488C-98FD-C684B777956F}" srcOrd="0" destOrd="0" presId="urn:microsoft.com/office/officeart/2016/7/layout/VerticalHollowActionList"/>
    <dgm:cxn modelId="{6A582034-817C-45B4-A758-2C7BEED4E291}" type="presParOf" srcId="{48CE8AE2-639C-488C-98FD-C684B777956F}" destId="{EBC1C11F-F598-443C-A1D6-8999029F0D04}" srcOrd="0" destOrd="0" presId="urn:microsoft.com/office/officeart/2016/7/layout/VerticalHollowActionList"/>
    <dgm:cxn modelId="{0CDED581-612A-4085-9E15-4F8BF8F923D0}" type="presParOf" srcId="{48CE8AE2-639C-488C-98FD-C684B777956F}" destId="{B6A00479-F882-4E84-AAF2-7B98901491DB}" srcOrd="1" destOrd="0" presId="urn:microsoft.com/office/officeart/2016/7/layout/VerticalHollowActionList"/>
    <dgm:cxn modelId="{0AB5E738-3882-4A3F-BECA-3AE5EF5C9A03}" type="presParOf" srcId="{7E9F53AE-B225-489E-B27B-6083E70B779C}" destId="{132D6EE7-631F-4D94-8B52-996C8C73416F}" srcOrd="1" destOrd="0" presId="urn:microsoft.com/office/officeart/2016/7/layout/VerticalHollowActionList"/>
    <dgm:cxn modelId="{FEFB9209-249A-456B-8D45-F054A0AD3584}" type="presParOf" srcId="{7E9F53AE-B225-489E-B27B-6083E70B779C}" destId="{FA3A4DDE-032B-448A-9D08-C4B88EBB01A6}" srcOrd="2" destOrd="0" presId="urn:microsoft.com/office/officeart/2016/7/layout/VerticalHollowActionList"/>
    <dgm:cxn modelId="{A8351CCD-B6D0-4C92-A906-8705486A2A0D}" type="presParOf" srcId="{FA3A4DDE-032B-448A-9D08-C4B88EBB01A6}" destId="{71CF70EC-AD99-430B-AF1A-AA92B5B223F3}" srcOrd="0" destOrd="0" presId="urn:microsoft.com/office/officeart/2016/7/layout/VerticalHollowActionList"/>
    <dgm:cxn modelId="{B814B59B-A1AF-47FE-B81F-209F35308E2A}" type="presParOf" srcId="{FA3A4DDE-032B-448A-9D08-C4B88EBB01A6}" destId="{16D6785E-32D4-4A53-84EC-9E3EBE0FFAF6}" srcOrd="1" destOrd="0" presId="urn:microsoft.com/office/officeart/2016/7/layout/VerticalHollowActionList"/>
    <dgm:cxn modelId="{4087857B-352A-42B3-9805-4D64E524783E}" type="presParOf" srcId="{7E9F53AE-B225-489E-B27B-6083E70B779C}" destId="{71C96EBF-8258-4C59-9C01-1685C3B74035}" srcOrd="3" destOrd="0" presId="urn:microsoft.com/office/officeart/2016/7/layout/VerticalHollowActionList"/>
    <dgm:cxn modelId="{141CA67D-ADE6-4E2E-8282-DB0FC16F90F4}" type="presParOf" srcId="{7E9F53AE-B225-489E-B27B-6083E70B779C}" destId="{0A24CEB5-D6A5-40C8-B5C0-82D769E81285}" srcOrd="4" destOrd="0" presId="urn:microsoft.com/office/officeart/2016/7/layout/VerticalHollowActionList"/>
    <dgm:cxn modelId="{F9C2DDE0-4724-4F0B-A578-1E5FCA808444}" type="presParOf" srcId="{0A24CEB5-D6A5-40C8-B5C0-82D769E81285}" destId="{C2EE7B3D-A5CA-466B-B9AD-97E0293CB3F2}" srcOrd="0" destOrd="0" presId="urn:microsoft.com/office/officeart/2016/7/layout/VerticalHollowActionList"/>
    <dgm:cxn modelId="{CE92E1E1-C2BB-4AD4-8524-CE1DDE7146FD}" type="presParOf" srcId="{0A24CEB5-D6A5-40C8-B5C0-82D769E81285}" destId="{74BF70C4-BA3D-4660-8058-5E55F3F8959B}" srcOrd="1" destOrd="0" presId="urn:microsoft.com/office/officeart/2016/7/layout/VerticalHollowActionList"/>
    <dgm:cxn modelId="{CB087B45-6B25-450A-9B04-40F4258381C2}" type="presParOf" srcId="{7E9F53AE-B225-489E-B27B-6083E70B779C}" destId="{D5FEF693-6C56-47E5-B43E-48FBBEE67CDE}" srcOrd="5" destOrd="0" presId="urn:microsoft.com/office/officeart/2016/7/layout/VerticalHollowActionList"/>
    <dgm:cxn modelId="{516D97C2-2E14-45F1-A2C9-FD2460A794DD}" type="presParOf" srcId="{7E9F53AE-B225-489E-B27B-6083E70B779C}" destId="{B3289A07-DDF1-4B85-B8E5-2B5E6D8DED3D}" srcOrd="6" destOrd="0" presId="urn:microsoft.com/office/officeart/2016/7/layout/VerticalHollowActionList"/>
    <dgm:cxn modelId="{1A8F0871-6321-4FD5-A51E-5351130F85C6}" type="presParOf" srcId="{B3289A07-DDF1-4B85-B8E5-2B5E6D8DED3D}" destId="{0A4A91E3-F797-410C-8925-227F4B60B9A6}" srcOrd="0" destOrd="0" presId="urn:microsoft.com/office/officeart/2016/7/layout/VerticalHollowActionList"/>
    <dgm:cxn modelId="{479C665C-F48E-4420-B689-51C6208B8D7A}" type="presParOf" srcId="{B3289A07-DDF1-4B85-B8E5-2B5E6D8DED3D}" destId="{A6142DBA-467F-4C8F-BCBC-314EA71BF1E5}"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787349-EDA3-482B-BB26-7583AC9E7F05}"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4BE4DBA8-3B23-4200-B6F0-73F12F3EB729}">
      <dgm:prSet/>
      <dgm:spPr>
        <a:solidFill>
          <a:srgbClr val="8B169B"/>
        </a:solidFill>
      </dgm:spPr>
      <dgm:t>
        <a:bodyPr/>
        <a:lstStyle/>
        <a:p>
          <a:r>
            <a:rPr lang="en-GB" dirty="0"/>
            <a:t>Remuneration</a:t>
          </a:r>
          <a:endParaRPr lang="en-US" dirty="0"/>
        </a:p>
      </dgm:t>
    </dgm:pt>
    <dgm:pt modelId="{81F20DA5-807A-4AD3-AC34-14AE03766D08}" type="parTrans" cxnId="{52B2E28E-86AE-421D-87B5-D1DD0C1777C9}">
      <dgm:prSet/>
      <dgm:spPr/>
      <dgm:t>
        <a:bodyPr/>
        <a:lstStyle/>
        <a:p>
          <a:endParaRPr lang="en-US"/>
        </a:p>
      </dgm:t>
    </dgm:pt>
    <dgm:pt modelId="{87CDCA20-37E7-4A6C-A2C7-8F0364897AEB}" type="sibTrans" cxnId="{52B2E28E-86AE-421D-87B5-D1DD0C1777C9}">
      <dgm:prSet/>
      <dgm:spPr/>
      <dgm:t>
        <a:bodyPr/>
        <a:lstStyle/>
        <a:p>
          <a:endParaRPr lang="en-US"/>
        </a:p>
      </dgm:t>
    </dgm:pt>
    <dgm:pt modelId="{C109F68B-3E67-493B-AA10-225A82049DC9}">
      <dgm:prSet/>
      <dgm:spPr>
        <a:solidFill>
          <a:srgbClr val="8B169B"/>
        </a:solidFill>
      </dgm:spPr>
      <dgm:t>
        <a:bodyPr/>
        <a:lstStyle/>
        <a:p>
          <a:r>
            <a:rPr lang="en-GB"/>
            <a:t>Other Roles</a:t>
          </a:r>
          <a:endParaRPr lang="en-US"/>
        </a:p>
      </dgm:t>
    </dgm:pt>
    <dgm:pt modelId="{8BB32F88-D6A9-4241-8F81-3D444534331E}" type="parTrans" cxnId="{4C222D8F-0BC0-4ACA-8235-4EB541FDCEB2}">
      <dgm:prSet/>
      <dgm:spPr/>
      <dgm:t>
        <a:bodyPr/>
        <a:lstStyle/>
        <a:p>
          <a:endParaRPr lang="en-US"/>
        </a:p>
      </dgm:t>
    </dgm:pt>
    <dgm:pt modelId="{1C1F71A2-286C-4BFC-8E93-0022C5DA0D5F}" type="sibTrans" cxnId="{4C222D8F-0BC0-4ACA-8235-4EB541FDCEB2}">
      <dgm:prSet/>
      <dgm:spPr/>
      <dgm:t>
        <a:bodyPr/>
        <a:lstStyle/>
        <a:p>
          <a:endParaRPr lang="en-US"/>
        </a:p>
      </dgm:t>
    </dgm:pt>
    <dgm:pt modelId="{5FDA6C77-B1B4-4858-9D06-C20289B5884C}">
      <dgm:prSet/>
      <dgm:spPr>
        <a:solidFill>
          <a:srgbClr val="8B169B"/>
        </a:solidFill>
      </dgm:spPr>
      <dgm:t>
        <a:bodyPr/>
        <a:lstStyle/>
        <a:p>
          <a:r>
            <a:rPr lang="en-GB"/>
            <a:t>Contracts</a:t>
          </a:r>
          <a:endParaRPr lang="en-US"/>
        </a:p>
      </dgm:t>
    </dgm:pt>
    <dgm:pt modelId="{9848328F-EB38-4112-93A0-34922575FB76}" type="parTrans" cxnId="{75DB4028-E217-46BB-9EAA-4779B14DD104}">
      <dgm:prSet/>
      <dgm:spPr/>
      <dgm:t>
        <a:bodyPr/>
        <a:lstStyle/>
        <a:p>
          <a:endParaRPr lang="en-US"/>
        </a:p>
      </dgm:t>
    </dgm:pt>
    <dgm:pt modelId="{1ECB9747-C626-474D-BF9F-71F15661FD47}" type="sibTrans" cxnId="{75DB4028-E217-46BB-9EAA-4779B14DD104}">
      <dgm:prSet/>
      <dgm:spPr/>
      <dgm:t>
        <a:bodyPr/>
        <a:lstStyle/>
        <a:p>
          <a:endParaRPr lang="en-US"/>
        </a:p>
      </dgm:t>
    </dgm:pt>
    <dgm:pt modelId="{5A2D949C-DF5F-4F41-AADC-3E7B37934740}">
      <dgm:prSet/>
      <dgm:spPr>
        <a:solidFill>
          <a:srgbClr val="8B169B"/>
        </a:solidFill>
      </dgm:spPr>
      <dgm:t>
        <a:bodyPr/>
        <a:lstStyle/>
        <a:p>
          <a:r>
            <a:rPr lang="en-GB" dirty="0"/>
            <a:t>Election Expenses</a:t>
          </a:r>
          <a:endParaRPr lang="en-US" dirty="0"/>
        </a:p>
      </dgm:t>
    </dgm:pt>
    <dgm:pt modelId="{8125C89F-149F-472C-B1CA-0BFE76B0F6BA}" type="parTrans" cxnId="{BB6DF3A4-CE05-4F2D-BE5B-71A72333943C}">
      <dgm:prSet/>
      <dgm:spPr/>
      <dgm:t>
        <a:bodyPr/>
        <a:lstStyle/>
        <a:p>
          <a:endParaRPr lang="en-US"/>
        </a:p>
      </dgm:t>
    </dgm:pt>
    <dgm:pt modelId="{A1793584-3566-40D8-897A-1F5DF3894B48}" type="sibTrans" cxnId="{BB6DF3A4-CE05-4F2D-BE5B-71A72333943C}">
      <dgm:prSet/>
      <dgm:spPr/>
      <dgm:t>
        <a:bodyPr/>
        <a:lstStyle/>
        <a:p>
          <a:endParaRPr lang="en-US"/>
        </a:p>
      </dgm:t>
    </dgm:pt>
    <dgm:pt modelId="{AA87FFE5-4BB6-4C01-A4F8-7E628C62DFAD}">
      <dgm:prSet/>
      <dgm:spPr>
        <a:solidFill>
          <a:srgbClr val="8B169B"/>
        </a:solidFill>
      </dgm:spPr>
      <dgm:t>
        <a:bodyPr/>
        <a:lstStyle/>
        <a:p>
          <a:r>
            <a:rPr lang="en-GB" dirty="0"/>
            <a:t>Houses, Land &amp; Buildings</a:t>
          </a:r>
          <a:endParaRPr lang="en-US" dirty="0"/>
        </a:p>
      </dgm:t>
    </dgm:pt>
    <dgm:pt modelId="{BB079418-9A4D-479C-934F-DEA2DAA36FD4}" type="parTrans" cxnId="{7E14EC61-84A4-47D8-8EEA-B70D2C16799D}">
      <dgm:prSet/>
      <dgm:spPr/>
      <dgm:t>
        <a:bodyPr/>
        <a:lstStyle/>
        <a:p>
          <a:endParaRPr lang="en-US"/>
        </a:p>
      </dgm:t>
    </dgm:pt>
    <dgm:pt modelId="{527455C2-8733-4A38-B418-73D44931C2F6}" type="sibTrans" cxnId="{7E14EC61-84A4-47D8-8EEA-B70D2C16799D}">
      <dgm:prSet/>
      <dgm:spPr/>
      <dgm:t>
        <a:bodyPr/>
        <a:lstStyle/>
        <a:p>
          <a:endParaRPr lang="en-US"/>
        </a:p>
      </dgm:t>
    </dgm:pt>
    <dgm:pt modelId="{C36220BD-A200-45AD-8550-F6C46BE7060F}">
      <dgm:prSet/>
      <dgm:spPr>
        <a:solidFill>
          <a:srgbClr val="8B169B"/>
        </a:solidFill>
      </dgm:spPr>
      <dgm:t>
        <a:bodyPr/>
        <a:lstStyle/>
        <a:p>
          <a:r>
            <a:rPr lang="en-GB" b="0" i="0" baseline="0" dirty="0"/>
            <a:t>Interest in Shares and Securities</a:t>
          </a:r>
          <a:endParaRPr lang="en-US" dirty="0"/>
        </a:p>
      </dgm:t>
    </dgm:pt>
    <dgm:pt modelId="{3A03D315-58CF-4D28-8F8D-EC221B9ED831}" type="parTrans" cxnId="{E46B6A6A-0931-4C6D-AB05-EF287F51C631}">
      <dgm:prSet/>
      <dgm:spPr/>
      <dgm:t>
        <a:bodyPr/>
        <a:lstStyle/>
        <a:p>
          <a:endParaRPr lang="en-US"/>
        </a:p>
      </dgm:t>
    </dgm:pt>
    <dgm:pt modelId="{A650959D-44C7-4560-AB5C-1F9A77F0E29F}" type="sibTrans" cxnId="{E46B6A6A-0931-4C6D-AB05-EF287F51C631}">
      <dgm:prSet/>
      <dgm:spPr/>
      <dgm:t>
        <a:bodyPr/>
        <a:lstStyle/>
        <a:p>
          <a:endParaRPr lang="en-US"/>
        </a:p>
      </dgm:t>
    </dgm:pt>
    <dgm:pt modelId="{60578681-2E35-45D8-B15A-50B725A702BC}">
      <dgm:prSet/>
      <dgm:spPr>
        <a:solidFill>
          <a:srgbClr val="8B169B"/>
        </a:solidFill>
      </dgm:spPr>
      <dgm:t>
        <a:bodyPr/>
        <a:lstStyle/>
        <a:p>
          <a:r>
            <a:rPr lang="en-GB" b="0" i="0" baseline="0" dirty="0"/>
            <a:t>Gifts and Hospitality</a:t>
          </a:r>
          <a:endParaRPr lang="en-US" dirty="0"/>
        </a:p>
      </dgm:t>
    </dgm:pt>
    <dgm:pt modelId="{5F2138D8-3C69-4305-A8EC-D5CACEC7C85E}" type="parTrans" cxnId="{B985E422-B08C-4D70-AF7C-A208E1C0E419}">
      <dgm:prSet/>
      <dgm:spPr/>
      <dgm:t>
        <a:bodyPr/>
        <a:lstStyle/>
        <a:p>
          <a:endParaRPr lang="en-US"/>
        </a:p>
      </dgm:t>
    </dgm:pt>
    <dgm:pt modelId="{05473512-7D21-4B1C-B83E-87EEA60B2AE7}" type="sibTrans" cxnId="{B985E422-B08C-4D70-AF7C-A208E1C0E419}">
      <dgm:prSet/>
      <dgm:spPr/>
      <dgm:t>
        <a:bodyPr/>
        <a:lstStyle/>
        <a:p>
          <a:endParaRPr lang="en-US"/>
        </a:p>
      </dgm:t>
    </dgm:pt>
    <dgm:pt modelId="{E7064175-96F1-48EE-8740-F31CA7BF329D}">
      <dgm:prSet/>
      <dgm:spPr>
        <a:solidFill>
          <a:srgbClr val="8B169B"/>
        </a:solidFill>
      </dgm:spPr>
      <dgm:t>
        <a:bodyPr/>
        <a:lstStyle/>
        <a:p>
          <a:r>
            <a:rPr lang="en-GB" b="0" i="0" baseline="0" dirty="0"/>
            <a:t>Non-Financial Interests</a:t>
          </a:r>
          <a:endParaRPr lang="en-US" dirty="0"/>
        </a:p>
      </dgm:t>
    </dgm:pt>
    <dgm:pt modelId="{80E8EE55-47A2-4597-AA39-399773EE0CE2}" type="parTrans" cxnId="{629320F2-E1D9-48A7-A5C3-2D5F62B14933}">
      <dgm:prSet/>
      <dgm:spPr/>
      <dgm:t>
        <a:bodyPr/>
        <a:lstStyle/>
        <a:p>
          <a:endParaRPr lang="en-US"/>
        </a:p>
      </dgm:t>
    </dgm:pt>
    <dgm:pt modelId="{5AF2CDC7-BC16-4A34-AB6D-4A0D8F5C35F3}" type="sibTrans" cxnId="{629320F2-E1D9-48A7-A5C3-2D5F62B14933}">
      <dgm:prSet/>
      <dgm:spPr/>
      <dgm:t>
        <a:bodyPr/>
        <a:lstStyle/>
        <a:p>
          <a:endParaRPr lang="en-US"/>
        </a:p>
      </dgm:t>
    </dgm:pt>
    <dgm:pt modelId="{9565E9CF-3C3A-4082-BDBD-CAD85EC99E6F}">
      <dgm:prSet/>
      <dgm:spPr>
        <a:solidFill>
          <a:srgbClr val="8B169B"/>
        </a:solidFill>
      </dgm:spPr>
      <dgm:t>
        <a:bodyPr/>
        <a:lstStyle/>
        <a:p>
          <a:r>
            <a:rPr lang="en-GB" b="0" i="0" baseline="0" dirty="0"/>
            <a:t>Close Family Members</a:t>
          </a:r>
          <a:endParaRPr lang="en-US" dirty="0"/>
        </a:p>
      </dgm:t>
    </dgm:pt>
    <dgm:pt modelId="{F77501D2-FDA1-462E-B202-AE4FF3C48F1E}" type="parTrans" cxnId="{FA9B90CE-1722-4675-837C-AE4B31540557}">
      <dgm:prSet/>
      <dgm:spPr/>
      <dgm:t>
        <a:bodyPr/>
        <a:lstStyle/>
        <a:p>
          <a:endParaRPr lang="en-US"/>
        </a:p>
      </dgm:t>
    </dgm:pt>
    <dgm:pt modelId="{FE0302FA-227B-4CAE-BB10-786B2E967FED}" type="sibTrans" cxnId="{FA9B90CE-1722-4675-837C-AE4B31540557}">
      <dgm:prSet/>
      <dgm:spPr/>
      <dgm:t>
        <a:bodyPr/>
        <a:lstStyle/>
        <a:p>
          <a:endParaRPr lang="en-US"/>
        </a:p>
      </dgm:t>
    </dgm:pt>
    <dgm:pt modelId="{8FE56105-D327-4DF1-9025-59BA0C1ABEA5}" type="pres">
      <dgm:prSet presAssocID="{29787349-EDA3-482B-BB26-7583AC9E7F05}" presName="diagram" presStyleCnt="0">
        <dgm:presLayoutVars>
          <dgm:dir/>
          <dgm:resizeHandles val="exact"/>
        </dgm:presLayoutVars>
      </dgm:prSet>
      <dgm:spPr/>
    </dgm:pt>
    <dgm:pt modelId="{6AED33E9-A655-4293-9544-5E2F351D2AE7}" type="pres">
      <dgm:prSet presAssocID="{4BE4DBA8-3B23-4200-B6F0-73F12F3EB729}" presName="node" presStyleLbl="node1" presStyleIdx="0" presStyleCnt="9">
        <dgm:presLayoutVars>
          <dgm:bulletEnabled val="1"/>
        </dgm:presLayoutVars>
      </dgm:prSet>
      <dgm:spPr/>
    </dgm:pt>
    <dgm:pt modelId="{6A7CD4FA-BD17-448B-8E0F-D0AD70F93798}" type="pres">
      <dgm:prSet presAssocID="{87CDCA20-37E7-4A6C-A2C7-8F0364897AEB}" presName="sibTrans" presStyleCnt="0"/>
      <dgm:spPr/>
    </dgm:pt>
    <dgm:pt modelId="{23692202-84ED-4270-82C5-D25AF5938EF0}" type="pres">
      <dgm:prSet presAssocID="{C109F68B-3E67-493B-AA10-225A82049DC9}" presName="node" presStyleLbl="node1" presStyleIdx="1" presStyleCnt="9">
        <dgm:presLayoutVars>
          <dgm:bulletEnabled val="1"/>
        </dgm:presLayoutVars>
      </dgm:prSet>
      <dgm:spPr/>
    </dgm:pt>
    <dgm:pt modelId="{38057547-F234-4ED7-904D-C75A523E919A}" type="pres">
      <dgm:prSet presAssocID="{1C1F71A2-286C-4BFC-8E93-0022C5DA0D5F}" presName="sibTrans" presStyleCnt="0"/>
      <dgm:spPr/>
    </dgm:pt>
    <dgm:pt modelId="{4E3D1560-2C2B-4B73-A92C-863B3F23B9F1}" type="pres">
      <dgm:prSet presAssocID="{5FDA6C77-B1B4-4858-9D06-C20289B5884C}" presName="node" presStyleLbl="node1" presStyleIdx="2" presStyleCnt="9">
        <dgm:presLayoutVars>
          <dgm:bulletEnabled val="1"/>
        </dgm:presLayoutVars>
      </dgm:prSet>
      <dgm:spPr/>
    </dgm:pt>
    <dgm:pt modelId="{FA6BE1AE-FC41-469A-AFBD-971200EC91C9}" type="pres">
      <dgm:prSet presAssocID="{1ECB9747-C626-474D-BF9F-71F15661FD47}" presName="sibTrans" presStyleCnt="0"/>
      <dgm:spPr/>
    </dgm:pt>
    <dgm:pt modelId="{3413FA54-8A94-43CE-B1F7-0CF33A42850E}" type="pres">
      <dgm:prSet presAssocID="{5A2D949C-DF5F-4F41-AADC-3E7B37934740}" presName="node" presStyleLbl="node1" presStyleIdx="3" presStyleCnt="9">
        <dgm:presLayoutVars>
          <dgm:bulletEnabled val="1"/>
        </dgm:presLayoutVars>
      </dgm:prSet>
      <dgm:spPr/>
    </dgm:pt>
    <dgm:pt modelId="{6139E609-3754-44C3-8C1A-5DBE9798D026}" type="pres">
      <dgm:prSet presAssocID="{A1793584-3566-40D8-897A-1F5DF3894B48}" presName="sibTrans" presStyleCnt="0"/>
      <dgm:spPr/>
    </dgm:pt>
    <dgm:pt modelId="{B09CEFC4-A7C5-4110-89DE-594E6DA9B1AC}" type="pres">
      <dgm:prSet presAssocID="{AA87FFE5-4BB6-4C01-A4F8-7E628C62DFAD}" presName="node" presStyleLbl="node1" presStyleIdx="4" presStyleCnt="9">
        <dgm:presLayoutVars>
          <dgm:bulletEnabled val="1"/>
        </dgm:presLayoutVars>
      </dgm:prSet>
      <dgm:spPr/>
    </dgm:pt>
    <dgm:pt modelId="{47E25218-FA91-45D0-A517-0A9F41E5EF76}" type="pres">
      <dgm:prSet presAssocID="{527455C2-8733-4A38-B418-73D44931C2F6}" presName="sibTrans" presStyleCnt="0"/>
      <dgm:spPr/>
    </dgm:pt>
    <dgm:pt modelId="{86BFEE4A-3A12-43E2-841F-28BE0D9ADA0A}" type="pres">
      <dgm:prSet presAssocID="{C36220BD-A200-45AD-8550-F6C46BE7060F}" presName="node" presStyleLbl="node1" presStyleIdx="5" presStyleCnt="9">
        <dgm:presLayoutVars>
          <dgm:bulletEnabled val="1"/>
        </dgm:presLayoutVars>
      </dgm:prSet>
      <dgm:spPr/>
    </dgm:pt>
    <dgm:pt modelId="{0B0BD618-78AD-4230-A410-2864D87520FF}" type="pres">
      <dgm:prSet presAssocID="{A650959D-44C7-4560-AB5C-1F9A77F0E29F}" presName="sibTrans" presStyleCnt="0"/>
      <dgm:spPr/>
    </dgm:pt>
    <dgm:pt modelId="{5BD39664-716B-4D20-B591-9E7AB32F03F8}" type="pres">
      <dgm:prSet presAssocID="{60578681-2E35-45D8-B15A-50B725A702BC}" presName="node" presStyleLbl="node1" presStyleIdx="6" presStyleCnt="9">
        <dgm:presLayoutVars>
          <dgm:bulletEnabled val="1"/>
        </dgm:presLayoutVars>
      </dgm:prSet>
      <dgm:spPr/>
    </dgm:pt>
    <dgm:pt modelId="{2778AE93-545C-4EE3-9D76-7F33970C2945}" type="pres">
      <dgm:prSet presAssocID="{05473512-7D21-4B1C-B83E-87EEA60B2AE7}" presName="sibTrans" presStyleCnt="0"/>
      <dgm:spPr/>
    </dgm:pt>
    <dgm:pt modelId="{5D0C3F0D-B197-4EB9-8E1F-47110E205BC4}" type="pres">
      <dgm:prSet presAssocID="{E7064175-96F1-48EE-8740-F31CA7BF329D}" presName="node" presStyleLbl="node1" presStyleIdx="7" presStyleCnt="9">
        <dgm:presLayoutVars>
          <dgm:bulletEnabled val="1"/>
        </dgm:presLayoutVars>
      </dgm:prSet>
      <dgm:spPr/>
    </dgm:pt>
    <dgm:pt modelId="{4767713C-0475-49BE-A29A-EDD1E9CC379A}" type="pres">
      <dgm:prSet presAssocID="{5AF2CDC7-BC16-4A34-AB6D-4A0D8F5C35F3}" presName="sibTrans" presStyleCnt="0"/>
      <dgm:spPr/>
    </dgm:pt>
    <dgm:pt modelId="{939E1D4A-1BCA-4E70-B483-2795442B9D54}" type="pres">
      <dgm:prSet presAssocID="{9565E9CF-3C3A-4082-BDBD-CAD85EC99E6F}" presName="node" presStyleLbl="node1" presStyleIdx="8" presStyleCnt="9">
        <dgm:presLayoutVars>
          <dgm:bulletEnabled val="1"/>
        </dgm:presLayoutVars>
      </dgm:prSet>
      <dgm:spPr/>
    </dgm:pt>
  </dgm:ptLst>
  <dgm:cxnLst>
    <dgm:cxn modelId="{4F3C9A06-3B20-4323-8D85-3D8B8C78E924}" type="presOf" srcId="{E7064175-96F1-48EE-8740-F31CA7BF329D}" destId="{5D0C3F0D-B197-4EB9-8E1F-47110E205BC4}" srcOrd="0" destOrd="0" presId="urn:microsoft.com/office/officeart/2005/8/layout/default"/>
    <dgm:cxn modelId="{8075661B-4A2F-40C8-B14E-150B81EFEF68}" type="presOf" srcId="{60578681-2E35-45D8-B15A-50B725A702BC}" destId="{5BD39664-716B-4D20-B591-9E7AB32F03F8}" srcOrd="0" destOrd="0" presId="urn:microsoft.com/office/officeart/2005/8/layout/default"/>
    <dgm:cxn modelId="{256C5B1E-C907-4B61-A7E2-00A0AEE3FADE}" type="presOf" srcId="{9565E9CF-3C3A-4082-BDBD-CAD85EC99E6F}" destId="{939E1D4A-1BCA-4E70-B483-2795442B9D54}" srcOrd="0" destOrd="0" presId="urn:microsoft.com/office/officeart/2005/8/layout/default"/>
    <dgm:cxn modelId="{B985E422-B08C-4D70-AF7C-A208E1C0E419}" srcId="{29787349-EDA3-482B-BB26-7583AC9E7F05}" destId="{60578681-2E35-45D8-B15A-50B725A702BC}" srcOrd="6" destOrd="0" parTransId="{5F2138D8-3C69-4305-A8EC-D5CACEC7C85E}" sibTransId="{05473512-7D21-4B1C-B83E-87EEA60B2AE7}"/>
    <dgm:cxn modelId="{7849EC27-CC0F-46D7-BB6A-AD96BBF0140B}" type="presOf" srcId="{C109F68B-3E67-493B-AA10-225A82049DC9}" destId="{23692202-84ED-4270-82C5-D25AF5938EF0}" srcOrd="0" destOrd="0" presId="urn:microsoft.com/office/officeart/2005/8/layout/default"/>
    <dgm:cxn modelId="{75DB4028-E217-46BB-9EAA-4779B14DD104}" srcId="{29787349-EDA3-482B-BB26-7583AC9E7F05}" destId="{5FDA6C77-B1B4-4858-9D06-C20289B5884C}" srcOrd="2" destOrd="0" parTransId="{9848328F-EB38-4112-93A0-34922575FB76}" sibTransId="{1ECB9747-C626-474D-BF9F-71F15661FD47}"/>
    <dgm:cxn modelId="{26CA3929-D1A7-422F-B704-0EAB59ACCF38}" type="presOf" srcId="{29787349-EDA3-482B-BB26-7583AC9E7F05}" destId="{8FE56105-D327-4DF1-9025-59BA0C1ABEA5}" srcOrd="0" destOrd="0" presId="urn:microsoft.com/office/officeart/2005/8/layout/default"/>
    <dgm:cxn modelId="{7E14EC61-84A4-47D8-8EEA-B70D2C16799D}" srcId="{29787349-EDA3-482B-BB26-7583AC9E7F05}" destId="{AA87FFE5-4BB6-4C01-A4F8-7E628C62DFAD}" srcOrd="4" destOrd="0" parTransId="{BB079418-9A4D-479C-934F-DEA2DAA36FD4}" sibTransId="{527455C2-8733-4A38-B418-73D44931C2F6}"/>
    <dgm:cxn modelId="{E46B6A6A-0931-4C6D-AB05-EF287F51C631}" srcId="{29787349-EDA3-482B-BB26-7583AC9E7F05}" destId="{C36220BD-A200-45AD-8550-F6C46BE7060F}" srcOrd="5" destOrd="0" parTransId="{3A03D315-58CF-4D28-8F8D-EC221B9ED831}" sibTransId="{A650959D-44C7-4560-AB5C-1F9A77F0E29F}"/>
    <dgm:cxn modelId="{4325C980-EE5D-4FDF-AD74-C9FC236A90BE}" type="presOf" srcId="{5A2D949C-DF5F-4F41-AADC-3E7B37934740}" destId="{3413FA54-8A94-43CE-B1F7-0CF33A42850E}" srcOrd="0" destOrd="0" presId="urn:microsoft.com/office/officeart/2005/8/layout/default"/>
    <dgm:cxn modelId="{52B2E28E-86AE-421D-87B5-D1DD0C1777C9}" srcId="{29787349-EDA3-482B-BB26-7583AC9E7F05}" destId="{4BE4DBA8-3B23-4200-B6F0-73F12F3EB729}" srcOrd="0" destOrd="0" parTransId="{81F20DA5-807A-4AD3-AC34-14AE03766D08}" sibTransId="{87CDCA20-37E7-4A6C-A2C7-8F0364897AEB}"/>
    <dgm:cxn modelId="{4C222D8F-0BC0-4ACA-8235-4EB541FDCEB2}" srcId="{29787349-EDA3-482B-BB26-7583AC9E7F05}" destId="{C109F68B-3E67-493B-AA10-225A82049DC9}" srcOrd="1" destOrd="0" parTransId="{8BB32F88-D6A9-4241-8F81-3D444534331E}" sibTransId="{1C1F71A2-286C-4BFC-8E93-0022C5DA0D5F}"/>
    <dgm:cxn modelId="{BB6DF3A4-CE05-4F2D-BE5B-71A72333943C}" srcId="{29787349-EDA3-482B-BB26-7583AC9E7F05}" destId="{5A2D949C-DF5F-4F41-AADC-3E7B37934740}" srcOrd="3" destOrd="0" parTransId="{8125C89F-149F-472C-B1CA-0BFE76B0F6BA}" sibTransId="{A1793584-3566-40D8-897A-1F5DF3894B48}"/>
    <dgm:cxn modelId="{8196A8B4-C160-415D-B1D3-86D718B5DB8B}" type="presOf" srcId="{AA87FFE5-4BB6-4C01-A4F8-7E628C62DFAD}" destId="{B09CEFC4-A7C5-4110-89DE-594E6DA9B1AC}" srcOrd="0" destOrd="0" presId="urn:microsoft.com/office/officeart/2005/8/layout/default"/>
    <dgm:cxn modelId="{C7EDA4C6-674F-43AE-BB0D-B24AEDC09262}" type="presOf" srcId="{5FDA6C77-B1B4-4858-9D06-C20289B5884C}" destId="{4E3D1560-2C2B-4B73-A92C-863B3F23B9F1}" srcOrd="0" destOrd="0" presId="urn:microsoft.com/office/officeart/2005/8/layout/default"/>
    <dgm:cxn modelId="{8FA76DC7-533A-47C1-B929-C71A8A99EFD6}" type="presOf" srcId="{C36220BD-A200-45AD-8550-F6C46BE7060F}" destId="{86BFEE4A-3A12-43E2-841F-28BE0D9ADA0A}" srcOrd="0" destOrd="0" presId="urn:microsoft.com/office/officeart/2005/8/layout/default"/>
    <dgm:cxn modelId="{FA9B90CE-1722-4675-837C-AE4B31540557}" srcId="{29787349-EDA3-482B-BB26-7583AC9E7F05}" destId="{9565E9CF-3C3A-4082-BDBD-CAD85EC99E6F}" srcOrd="8" destOrd="0" parTransId="{F77501D2-FDA1-462E-B202-AE4FF3C48F1E}" sibTransId="{FE0302FA-227B-4CAE-BB10-786B2E967FED}"/>
    <dgm:cxn modelId="{8A69D6E0-A982-4EFE-B7BF-3AA6C96C875F}" type="presOf" srcId="{4BE4DBA8-3B23-4200-B6F0-73F12F3EB729}" destId="{6AED33E9-A655-4293-9544-5E2F351D2AE7}" srcOrd="0" destOrd="0" presId="urn:microsoft.com/office/officeart/2005/8/layout/default"/>
    <dgm:cxn modelId="{629320F2-E1D9-48A7-A5C3-2D5F62B14933}" srcId="{29787349-EDA3-482B-BB26-7583AC9E7F05}" destId="{E7064175-96F1-48EE-8740-F31CA7BF329D}" srcOrd="7" destOrd="0" parTransId="{80E8EE55-47A2-4597-AA39-399773EE0CE2}" sibTransId="{5AF2CDC7-BC16-4A34-AB6D-4A0D8F5C35F3}"/>
    <dgm:cxn modelId="{E254D1A9-F22D-4652-B848-01068C91A2EF}" type="presParOf" srcId="{8FE56105-D327-4DF1-9025-59BA0C1ABEA5}" destId="{6AED33E9-A655-4293-9544-5E2F351D2AE7}" srcOrd="0" destOrd="0" presId="urn:microsoft.com/office/officeart/2005/8/layout/default"/>
    <dgm:cxn modelId="{85E033D7-0C15-446A-A135-CF748A7B7173}" type="presParOf" srcId="{8FE56105-D327-4DF1-9025-59BA0C1ABEA5}" destId="{6A7CD4FA-BD17-448B-8E0F-D0AD70F93798}" srcOrd="1" destOrd="0" presId="urn:microsoft.com/office/officeart/2005/8/layout/default"/>
    <dgm:cxn modelId="{34DDBC50-5A0F-458C-8C5E-DF87DC6E7C97}" type="presParOf" srcId="{8FE56105-D327-4DF1-9025-59BA0C1ABEA5}" destId="{23692202-84ED-4270-82C5-D25AF5938EF0}" srcOrd="2" destOrd="0" presId="urn:microsoft.com/office/officeart/2005/8/layout/default"/>
    <dgm:cxn modelId="{78495DDA-3E64-4F4D-80A0-F9D3F04200E4}" type="presParOf" srcId="{8FE56105-D327-4DF1-9025-59BA0C1ABEA5}" destId="{38057547-F234-4ED7-904D-C75A523E919A}" srcOrd="3" destOrd="0" presId="urn:microsoft.com/office/officeart/2005/8/layout/default"/>
    <dgm:cxn modelId="{224FF512-CC12-4B44-84BD-58401AEAE771}" type="presParOf" srcId="{8FE56105-D327-4DF1-9025-59BA0C1ABEA5}" destId="{4E3D1560-2C2B-4B73-A92C-863B3F23B9F1}" srcOrd="4" destOrd="0" presId="urn:microsoft.com/office/officeart/2005/8/layout/default"/>
    <dgm:cxn modelId="{81D7CA70-5BE6-4F29-BDBC-65DE39D105B4}" type="presParOf" srcId="{8FE56105-D327-4DF1-9025-59BA0C1ABEA5}" destId="{FA6BE1AE-FC41-469A-AFBD-971200EC91C9}" srcOrd="5" destOrd="0" presId="urn:microsoft.com/office/officeart/2005/8/layout/default"/>
    <dgm:cxn modelId="{C3018F47-8A30-4BF0-9966-F44EACC6BA92}" type="presParOf" srcId="{8FE56105-D327-4DF1-9025-59BA0C1ABEA5}" destId="{3413FA54-8A94-43CE-B1F7-0CF33A42850E}" srcOrd="6" destOrd="0" presId="urn:microsoft.com/office/officeart/2005/8/layout/default"/>
    <dgm:cxn modelId="{9CC0AE01-DFAE-4A4F-BF35-800E1DDA3D57}" type="presParOf" srcId="{8FE56105-D327-4DF1-9025-59BA0C1ABEA5}" destId="{6139E609-3754-44C3-8C1A-5DBE9798D026}" srcOrd="7" destOrd="0" presId="urn:microsoft.com/office/officeart/2005/8/layout/default"/>
    <dgm:cxn modelId="{3A833488-38C9-4177-B5FC-C00AC0102702}" type="presParOf" srcId="{8FE56105-D327-4DF1-9025-59BA0C1ABEA5}" destId="{B09CEFC4-A7C5-4110-89DE-594E6DA9B1AC}" srcOrd="8" destOrd="0" presId="urn:microsoft.com/office/officeart/2005/8/layout/default"/>
    <dgm:cxn modelId="{75BD8C20-4E2D-4C0D-B6DE-428372DCD1FB}" type="presParOf" srcId="{8FE56105-D327-4DF1-9025-59BA0C1ABEA5}" destId="{47E25218-FA91-45D0-A517-0A9F41E5EF76}" srcOrd="9" destOrd="0" presId="urn:microsoft.com/office/officeart/2005/8/layout/default"/>
    <dgm:cxn modelId="{E35B75D5-1D82-41E7-A38E-739A9BDC9157}" type="presParOf" srcId="{8FE56105-D327-4DF1-9025-59BA0C1ABEA5}" destId="{86BFEE4A-3A12-43E2-841F-28BE0D9ADA0A}" srcOrd="10" destOrd="0" presId="urn:microsoft.com/office/officeart/2005/8/layout/default"/>
    <dgm:cxn modelId="{416B4275-490E-4AB7-B4C7-1B20D0F13B84}" type="presParOf" srcId="{8FE56105-D327-4DF1-9025-59BA0C1ABEA5}" destId="{0B0BD618-78AD-4230-A410-2864D87520FF}" srcOrd="11" destOrd="0" presId="urn:microsoft.com/office/officeart/2005/8/layout/default"/>
    <dgm:cxn modelId="{6D13E39C-2544-4ED7-BC82-7A42145F326D}" type="presParOf" srcId="{8FE56105-D327-4DF1-9025-59BA0C1ABEA5}" destId="{5BD39664-716B-4D20-B591-9E7AB32F03F8}" srcOrd="12" destOrd="0" presId="urn:microsoft.com/office/officeart/2005/8/layout/default"/>
    <dgm:cxn modelId="{74EB3330-581C-46C0-BC89-91E672F4F041}" type="presParOf" srcId="{8FE56105-D327-4DF1-9025-59BA0C1ABEA5}" destId="{2778AE93-545C-4EE3-9D76-7F33970C2945}" srcOrd="13" destOrd="0" presId="urn:microsoft.com/office/officeart/2005/8/layout/default"/>
    <dgm:cxn modelId="{B44DBF2A-3F22-485F-8437-8FAEC958EAE9}" type="presParOf" srcId="{8FE56105-D327-4DF1-9025-59BA0C1ABEA5}" destId="{5D0C3F0D-B197-4EB9-8E1F-47110E205BC4}" srcOrd="14" destOrd="0" presId="urn:microsoft.com/office/officeart/2005/8/layout/default"/>
    <dgm:cxn modelId="{774F3738-CA10-4407-A9EF-D88368171ECE}" type="presParOf" srcId="{8FE56105-D327-4DF1-9025-59BA0C1ABEA5}" destId="{4767713C-0475-49BE-A29A-EDD1E9CC379A}" srcOrd="15" destOrd="0" presId="urn:microsoft.com/office/officeart/2005/8/layout/default"/>
    <dgm:cxn modelId="{A869103C-2564-4F12-81DD-92EF481E70B6}" type="presParOf" srcId="{8FE56105-D327-4DF1-9025-59BA0C1ABEA5}" destId="{939E1D4A-1BCA-4E70-B483-2795442B9D54}"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602A7-6FFB-4854-8039-EDCC19CF6606}">
      <dsp:nvSpPr>
        <dsp:cNvPr id="0" name=""/>
        <dsp:cNvSpPr/>
      </dsp:nvSpPr>
      <dsp:spPr>
        <a:xfrm>
          <a:off x="0" y="615"/>
          <a:ext cx="10286933" cy="143980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75AEC2-1988-4775-9C82-E8FED6945FD3}">
      <dsp:nvSpPr>
        <dsp:cNvPr id="0" name=""/>
        <dsp:cNvSpPr/>
      </dsp:nvSpPr>
      <dsp:spPr>
        <a:xfrm>
          <a:off x="435542" y="324572"/>
          <a:ext cx="791894" cy="7918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6223DE-F626-4135-AB2B-DB33F0942C99}">
      <dsp:nvSpPr>
        <dsp:cNvPr id="0" name=""/>
        <dsp:cNvSpPr/>
      </dsp:nvSpPr>
      <dsp:spPr>
        <a:xfrm>
          <a:off x="1662978" y="615"/>
          <a:ext cx="4629119" cy="143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380" tIns="152380" rIns="152380" bIns="152380" numCol="1" spcCol="1270" anchor="ctr" anchorCtr="0">
          <a:noAutofit/>
        </a:bodyPr>
        <a:lstStyle/>
        <a:p>
          <a:pPr marL="0" lvl="0" indent="0" algn="l" defTabSz="1111250">
            <a:lnSpc>
              <a:spcPct val="90000"/>
            </a:lnSpc>
            <a:spcBef>
              <a:spcPct val="0"/>
            </a:spcBef>
            <a:spcAft>
              <a:spcPct val="35000"/>
            </a:spcAft>
            <a:buNone/>
          </a:pPr>
          <a:r>
            <a:rPr lang="en-GB" sz="2500" b="1" kern="1200" baseline="0" dirty="0"/>
            <a:t>Duty to act in IJB’s best interests</a:t>
          </a:r>
          <a:endParaRPr lang="en-US" sz="2500" kern="1200" dirty="0"/>
        </a:p>
      </dsp:txBody>
      <dsp:txXfrm>
        <a:off x="1662978" y="615"/>
        <a:ext cx="4629119" cy="1439808"/>
      </dsp:txXfrm>
    </dsp:sp>
    <dsp:sp modelId="{B0DCFA7B-5194-4A3C-A280-04ECEFC8BB32}">
      <dsp:nvSpPr>
        <dsp:cNvPr id="0" name=""/>
        <dsp:cNvSpPr/>
      </dsp:nvSpPr>
      <dsp:spPr>
        <a:xfrm>
          <a:off x="6292098" y="615"/>
          <a:ext cx="3994834" cy="143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380" tIns="152380" rIns="152380" bIns="15238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GB" sz="1500" kern="1200" baseline="0" dirty="0"/>
            <a:t>NOT best interests of any constituency, organisation or group from which you have been appointed or nominated</a:t>
          </a:r>
          <a:endParaRPr lang="en-US" sz="1500" kern="1200" dirty="0"/>
        </a:p>
        <a:p>
          <a:pPr marL="0" lvl="0" indent="0" algn="l" defTabSz="666750">
            <a:lnSpc>
              <a:spcPct val="90000"/>
            </a:lnSpc>
            <a:spcBef>
              <a:spcPct val="0"/>
            </a:spcBef>
            <a:spcAft>
              <a:spcPct val="35000"/>
            </a:spcAft>
            <a:buFont typeface="Arial" panose="020B0604020202020204" pitchFamily="34" charset="0"/>
            <a:buNone/>
          </a:pPr>
          <a:r>
            <a:rPr lang="en-GB" sz="1500" kern="1200" baseline="0" dirty="0"/>
            <a:t>Can provide info re experiences and perspectives </a:t>
          </a:r>
          <a:endParaRPr lang="en-US" sz="1500" kern="1200" dirty="0"/>
        </a:p>
      </dsp:txBody>
      <dsp:txXfrm>
        <a:off x="6292098" y="615"/>
        <a:ext cx="3994834" cy="1439808"/>
      </dsp:txXfrm>
    </dsp:sp>
    <dsp:sp modelId="{8950B017-D370-47C8-9B97-5566757D9093}">
      <dsp:nvSpPr>
        <dsp:cNvPr id="0" name=""/>
        <dsp:cNvSpPr/>
      </dsp:nvSpPr>
      <dsp:spPr>
        <a:xfrm>
          <a:off x="0" y="1800375"/>
          <a:ext cx="10286933" cy="143980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0E8B64-214E-4F91-8162-D57FAA5BBCA2}">
      <dsp:nvSpPr>
        <dsp:cNvPr id="0" name=""/>
        <dsp:cNvSpPr/>
      </dsp:nvSpPr>
      <dsp:spPr>
        <a:xfrm>
          <a:off x="435542" y="2124332"/>
          <a:ext cx="791894" cy="7918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06CD5E-C60C-4AD5-BAD7-8454D9F9E76B}">
      <dsp:nvSpPr>
        <dsp:cNvPr id="0" name=""/>
        <dsp:cNvSpPr/>
      </dsp:nvSpPr>
      <dsp:spPr>
        <a:xfrm>
          <a:off x="1662978" y="1800375"/>
          <a:ext cx="8623954" cy="143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380" tIns="152380" rIns="152380" bIns="152380" numCol="1" spcCol="1270" anchor="ctr" anchorCtr="0">
          <a:noAutofit/>
        </a:bodyPr>
        <a:lstStyle/>
        <a:p>
          <a:pPr marL="0" lvl="0" indent="0" algn="l" defTabSz="1111250">
            <a:lnSpc>
              <a:spcPct val="90000"/>
            </a:lnSpc>
            <a:spcBef>
              <a:spcPct val="0"/>
            </a:spcBef>
            <a:spcAft>
              <a:spcPct val="35000"/>
            </a:spcAft>
            <a:buNone/>
          </a:pPr>
          <a:r>
            <a:rPr lang="en-GB" sz="2500" b="1" kern="1200" baseline="0"/>
            <a:t>Decisions to be made independently and on basis of all relevant info and evidence</a:t>
          </a:r>
          <a:endParaRPr lang="en-US" sz="2500" kern="1200"/>
        </a:p>
      </dsp:txBody>
      <dsp:txXfrm>
        <a:off x="1662978" y="1800375"/>
        <a:ext cx="8623954" cy="1439808"/>
      </dsp:txXfrm>
    </dsp:sp>
    <dsp:sp modelId="{0458C27E-8F4B-4DCA-9B3D-87114B7C1544}">
      <dsp:nvSpPr>
        <dsp:cNvPr id="0" name=""/>
        <dsp:cNvSpPr/>
      </dsp:nvSpPr>
      <dsp:spPr>
        <a:xfrm>
          <a:off x="0" y="3600136"/>
          <a:ext cx="10286933" cy="143980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900AD7-E6F5-4B9A-9475-AA8FA5361B4B}">
      <dsp:nvSpPr>
        <dsp:cNvPr id="0" name=""/>
        <dsp:cNvSpPr/>
      </dsp:nvSpPr>
      <dsp:spPr>
        <a:xfrm>
          <a:off x="435542" y="3924093"/>
          <a:ext cx="791894" cy="7918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62ECB6-513A-4741-9F30-CF043E9837D1}">
      <dsp:nvSpPr>
        <dsp:cNvPr id="0" name=""/>
        <dsp:cNvSpPr/>
      </dsp:nvSpPr>
      <dsp:spPr>
        <a:xfrm>
          <a:off x="1662978" y="3600136"/>
          <a:ext cx="8623954" cy="143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380" tIns="152380" rIns="152380" bIns="152380" numCol="1" spcCol="1270" anchor="ctr" anchorCtr="0">
          <a:noAutofit/>
        </a:bodyPr>
        <a:lstStyle/>
        <a:p>
          <a:pPr marL="0" lvl="0" indent="0" algn="l" defTabSz="1111250">
            <a:lnSpc>
              <a:spcPct val="90000"/>
            </a:lnSpc>
            <a:spcBef>
              <a:spcPct val="0"/>
            </a:spcBef>
            <a:spcAft>
              <a:spcPct val="35000"/>
            </a:spcAft>
            <a:buNone/>
          </a:pPr>
          <a:r>
            <a:rPr lang="en-GB" sz="2500" b="1" kern="1200" baseline="0"/>
            <a:t>Importance of scrutiny and challenge</a:t>
          </a:r>
          <a:endParaRPr lang="en-US" sz="2500" kern="1200"/>
        </a:p>
      </dsp:txBody>
      <dsp:txXfrm>
        <a:off x="1662978" y="3600136"/>
        <a:ext cx="8623954" cy="14398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00479-F882-4E84-AAF2-7B98901491DB}">
      <dsp:nvSpPr>
        <dsp:cNvPr id="0" name=""/>
        <dsp:cNvSpPr/>
      </dsp:nvSpPr>
      <dsp:spPr>
        <a:xfrm>
          <a:off x="1241185" y="2088"/>
          <a:ext cx="4964742" cy="1081767"/>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6330" tIns="274769" rIns="96330" bIns="274769" numCol="1" spcCol="1270" anchor="ctr" anchorCtr="0">
          <a:noAutofit/>
        </a:bodyPr>
        <a:lstStyle/>
        <a:p>
          <a:pPr marL="0" lvl="0" indent="0" algn="l" defTabSz="1066800">
            <a:lnSpc>
              <a:spcPct val="90000"/>
            </a:lnSpc>
            <a:spcBef>
              <a:spcPct val="0"/>
            </a:spcBef>
            <a:spcAft>
              <a:spcPct val="35000"/>
            </a:spcAft>
            <a:buNone/>
          </a:pPr>
          <a:r>
            <a:rPr lang="en-US" sz="2400" kern="1200" dirty="0"/>
            <a:t>Case Study 2</a:t>
          </a:r>
        </a:p>
      </dsp:txBody>
      <dsp:txXfrm>
        <a:off x="1241185" y="2088"/>
        <a:ext cx="4964742" cy="1081767"/>
      </dsp:txXfrm>
    </dsp:sp>
    <dsp:sp modelId="{EBC1C11F-F598-443C-A1D6-8999029F0D04}">
      <dsp:nvSpPr>
        <dsp:cNvPr id="0" name=""/>
        <dsp:cNvSpPr/>
      </dsp:nvSpPr>
      <dsp:spPr>
        <a:xfrm>
          <a:off x="0" y="2088"/>
          <a:ext cx="1241185" cy="1081767"/>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5679" tIns="106855" rIns="65679" bIns="106855" numCol="1" spcCol="1270" anchor="ctr" anchorCtr="0">
          <a:noAutofit/>
        </a:bodyPr>
        <a:lstStyle/>
        <a:p>
          <a:pPr marL="0" lvl="0" indent="0" algn="ctr" defTabSz="1244600">
            <a:lnSpc>
              <a:spcPct val="90000"/>
            </a:lnSpc>
            <a:spcBef>
              <a:spcPct val="0"/>
            </a:spcBef>
            <a:spcAft>
              <a:spcPct val="35000"/>
            </a:spcAft>
            <a:buNone/>
          </a:pPr>
          <a:r>
            <a:rPr lang="en-US" sz="2800" kern="1200" dirty="0"/>
            <a:t>Case</a:t>
          </a:r>
        </a:p>
      </dsp:txBody>
      <dsp:txXfrm>
        <a:off x="0" y="2088"/>
        <a:ext cx="1241185" cy="1081767"/>
      </dsp:txXfrm>
    </dsp:sp>
    <dsp:sp modelId="{16D6785E-32D4-4A53-84EC-9E3EBE0FFAF6}">
      <dsp:nvSpPr>
        <dsp:cNvPr id="0" name=""/>
        <dsp:cNvSpPr/>
      </dsp:nvSpPr>
      <dsp:spPr>
        <a:xfrm>
          <a:off x="1241185" y="1148761"/>
          <a:ext cx="4964742" cy="1081767"/>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6330" tIns="274769" rIns="96330" bIns="274769" numCol="1" spcCol="1270" anchor="ctr" anchorCtr="0">
          <a:noAutofit/>
        </a:bodyPr>
        <a:lstStyle/>
        <a:p>
          <a:pPr marL="0" lvl="0" indent="0" algn="l" defTabSz="1066800">
            <a:lnSpc>
              <a:spcPct val="90000"/>
            </a:lnSpc>
            <a:spcBef>
              <a:spcPct val="0"/>
            </a:spcBef>
            <a:spcAft>
              <a:spcPct val="35000"/>
            </a:spcAft>
            <a:buNone/>
          </a:pPr>
          <a:r>
            <a:rPr lang="en-US" sz="2400" kern="1200" dirty="0"/>
            <a:t>Case Study 3</a:t>
          </a:r>
        </a:p>
      </dsp:txBody>
      <dsp:txXfrm>
        <a:off x="1241185" y="1148761"/>
        <a:ext cx="4964742" cy="1081767"/>
      </dsp:txXfrm>
    </dsp:sp>
    <dsp:sp modelId="{71CF70EC-AD99-430B-AF1A-AA92B5B223F3}">
      <dsp:nvSpPr>
        <dsp:cNvPr id="0" name=""/>
        <dsp:cNvSpPr/>
      </dsp:nvSpPr>
      <dsp:spPr>
        <a:xfrm>
          <a:off x="0" y="1181214"/>
          <a:ext cx="1241185" cy="1081767"/>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5679" tIns="106855" rIns="65679" bIns="106855" numCol="1" spcCol="1270" anchor="ctr" anchorCtr="0">
          <a:noAutofit/>
        </a:bodyPr>
        <a:lstStyle/>
        <a:p>
          <a:pPr marL="0" lvl="0" indent="0" algn="ctr" defTabSz="1244600">
            <a:lnSpc>
              <a:spcPct val="90000"/>
            </a:lnSpc>
            <a:spcBef>
              <a:spcPct val="0"/>
            </a:spcBef>
            <a:spcAft>
              <a:spcPct val="35000"/>
            </a:spcAft>
            <a:buNone/>
          </a:pPr>
          <a:r>
            <a:rPr lang="en-US" sz="2800" kern="1200"/>
            <a:t>Case</a:t>
          </a:r>
        </a:p>
      </dsp:txBody>
      <dsp:txXfrm>
        <a:off x="0" y="1181214"/>
        <a:ext cx="1241185" cy="1081767"/>
      </dsp:txXfrm>
    </dsp:sp>
    <dsp:sp modelId="{74BF70C4-BA3D-4660-8058-5E55F3F8959B}">
      <dsp:nvSpPr>
        <dsp:cNvPr id="0" name=""/>
        <dsp:cNvSpPr/>
      </dsp:nvSpPr>
      <dsp:spPr>
        <a:xfrm>
          <a:off x="1241185" y="2295434"/>
          <a:ext cx="4964742" cy="1081767"/>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6330" tIns="274769" rIns="96330" bIns="274769" numCol="1" spcCol="1270" anchor="ctr" anchorCtr="0">
          <a:noAutofit/>
        </a:bodyPr>
        <a:lstStyle/>
        <a:p>
          <a:pPr marL="0" lvl="0" indent="0" algn="l" defTabSz="1066800">
            <a:lnSpc>
              <a:spcPct val="90000"/>
            </a:lnSpc>
            <a:spcBef>
              <a:spcPct val="0"/>
            </a:spcBef>
            <a:spcAft>
              <a:spcPct val="35000"/>
            </a:spcAft>
            <a:buNone/>
          </a:pPr>
          <a:r>
            <a:rPr lang="en-US" sz="2400" kern="1200" dirty="0"/>
            <a:t>Case Study 4</a:t>
          </a:r>
        </a:p>
      </dsp:txBody>
      <dsp:txXfrm>
        <a:off x="1241185" y="2295434"/>
        <a:ext cx="4964742" cy="1081767"/>
      </dsp:txXfrm>
    </dsp:sp>
    <dsp:sp modelId="{C2EE7B3D-A5CA-466B-B9AD-97E0293CB3F2}">
      <dsp:nvSpPr>
        <dsp:cNvPr id="0" name=""/>
        <dsp:cNvSpPr/>
      </dsp:nvSpPr>
      <dsp:spPr>
        <a:xfrm>
          <a:off x="0" y="2295434"/>
          <a:ext cx="1241185" cy="1081767"/>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5679" tIns="106855" rIns="65679" bIns="106855" numCol="1" spcCol="1270" anchor="ctr" anchorCtr="0">
          <a:noAutofit/>
        </a:bodyPr>
        <a:lstStyle/>
        <a:p>
          <a:pPr marL="0" lvl="0" indent="0" algn="ctr" defTabSz="1244600">
            <a:lnSpc>
              <a:spcPct val="90000"/>
            </a:lnSpc>
            <a:spcBef>
              <a:spcPct val="0"/>
            </a:spcBef>
            <a:spcAft>
              <a:spcPct val="35000"/>
            </a:spcAft>
            <a:buNone/>
          </a:pPr>
          <a:r>
            <a:rPr lang="en-US" sz="2800" kern="1200"/>
            <a:t>Case</a:t>
          </a:r>
        </a:p>
      </dsp:txBody>
      <dsp:txXfrm>
        <a:off x="0" y="2295434"/>
        <a:ext cx="1241185" cy="1081767"/>
      </dsp:txXfrm>
    </dsp:sp>
    <dsp:sp modelId="{A6142DBA-467F-4C8F-BCBC-314EA71BF1E5}">
      <dsp:nvSpPr>
        <dsp:cNvPr id="0" name=""/>
        <dsp:cNvSpPr/>
      </dsp:nvSpPr>
      <dsp:spPr>
        <a:xfrm>
          <a:off x="1241185" y="3442107"/>
          <a:ext cx="4964742" cy="1081767"/>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6330" tIns="274769" rIns="96330" bIns="274769" numCol="1" spcCol="1270" anchor="ctr" anchorCtr="0">
          <a:noAutofit/>
        </a:bodyPr>
        <a:lstStyle/>
        <a:p>
          <a:pPr marL="0" lvl="0" indent="0" algn="l" defTabSz="1066800">
            <a:lnSpc>
              <a:spcPct val="90000"/>
            </a:lnSpc>
            <a:spcBef>
              <a:spcPct val="0"/>
            </a:spcBef>
            <a:spcAft>
              <a:spcPct val="35000"/>
            </a:spcAft>
            <a:buNone/>
          </a:pPr>
          <a:r>
            <a:rPr lang="en-US" sz="2400" kern="1200" dirty="0"/>
            <a:t>Case Study 5</a:t>
          </a:r>
        </a:p>
      </dsp:txBody>
      <dsp:txXfrm>
        <a:off x="1241185" y="3442107"/>
        <a:ext cx="4964742" cy="1081767"/>
      </dsp:txXfrm>
    </dsp:sp>
    <dsp:sp modelId="{0A4A91E3-F797-410C-8925-227F4B60B9A6}">
      <dsp:nvSpPr>
        <dsp:cNvPr id="0" name=""/>
        <dsp:cNvSpPr/>
      </dsp:nvSpPr>
      <dsp:spPr>
        <a:xfrm>
          <a:off x="0" y="3442107"/>
          <a:ext cx="1241185" cy="1081767"/>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5679" tIns="106855" rIns="65679" bIns="106855" numCol="1" spcCol="1270" anchor="ctr" anchorCtr="0">
          <a:noAutofit/>
        </a:bodyPr>
        <a:lstStyle/>
        <a:p>
          <a:pPr marL="0" lvl="0" indent="0" algn="ctr" defTabSz="1244600">
            <a:lnSpc>
              <a:spcPct val="90000"/>
            </a:lnSpc>
            <a:spcBef>
              <a:spcPct val="0"/>
            </a:spcBef>
            <a:spcAft>
              <a:spcPct val="35000"/>
            </a:spcAft>
            <a:buNone/>
          </a:pPr>
          <a:r>
            <a:rPr lang="en-US" sz="2800" kern="1200"/>
            <a:t>Case</a:t>
          </a:r>
        </a:p>
      </dsp:txBody>
      <dsp:txXfrm>
        <a:off x="0" y="3442107"/>
        <a:ext cx="1241185" cy="10817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D33E9-A655-4293-9544-5E2F351D2AE7}">
      <dsp:nvSpPr>
        <dsp:cNvPr id="0" name=""/>
        <dsp:cNvSpPr/>
      </dsp:nvSpPr>
      <dsp:spPr>
        <a:xfrm>
          <a:off x="0" y="672804"/>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Remuneration</a:t>
          </a:r>
          <a:endParaRPr lang="en-US" sz="1900" kern="1200" dirty="0"/>
        </a:p>
      </dsp:txBody>
      <dsp:txXfrm>
        <a:off x="0" y="672804"/>
        <a:ext cx="1590176" cy="954105"/>
      </dsp:txXfrm>
    </dsp:sp>
    <dsp:sp modelId="{23692202-84ED-4270-82C5-D25AF5938EF0}">
      <dsp:nvSpPr>
        <dsp:cNvPr id="0" name=""/>
        <dsp:cNvSpPr/>
      </dsp:nvSpPr>
      <dsp:spPr>
        <a:xfrm>
          <a:off x="1749194" y="672804"/>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Other Roles</a:t>
          </a:r>
          <a:endParaRPr lang="en-US" sz="1900" kern="1200"/>
        </a:p>
      </dsp:txBody>
      <dsp:txXfrm>
        <a:off x="1749194" y="672804"/>
        <a:ext cx="1590176" cy="954105"/>
      </dsp:txXfrm>
    </dsp:sp>
    <dsp:sp modelId="{4E3D1560-2C2B-4B73-A92C-863B3F23B9F1}">
      <dsp:nvSpPr>
        <dsp:cNvPr id="0" name=""/>
        <dsp:cNvSpPr/>
      </dsp:nvSpPr>
      <dsp:spPr>
        <a:xfrm>
          <a:off x="3498388" y="672804"/>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Contracts</a:t>
          </a:r>
          <a:endParaRPr lang="en-US" sz="1900" kern="1200"/>
        </a:p>
      </dsp:txBody>
      <dsp:txXfrm>
        <a:off x="3498388" y="672804"/>
        <a:ext cx="1590176" cy="954105"/>
      </dsp:txXfrm>
    </dsp:sp>
    <dsp:sp modelId="{3413FA54-8A94-43CE-B1F7-0CF33A42850E}">
      <dsp:nvSpPr>
        <dsp:cNvPr id="0" name=""/>
        <dsp:cNvSpPr/>
      </dsp:nvSpPr>
      <dsp:spPr>
        <a:xfrm>
          <a:off x="0" y="1785928"/>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Election Expenses</a:t>
          </a:r>
          <a:endParaRPr lang="en-US" sz="1900" kern="1200" dirty="0"/>
        </a:p>
      </dsp:txBody>
      <dsp:txXfrm>
        <a:off x="0" y="1785928"/>
        <a:ext cx="1590176" cy="954105"/>
      </dsp:txXfrm>
    </dsp:sp>
    <dsp:sp modelId="{B09CEFC4-A7C5-4110-89DE-594E6DA9B1AC}">
      <dsp:nvSpPr>
        <dsp:cNvPr id="0" name=""/>
        <dsp:cNvSpPr/>
      </dsp:nvSpPr>
      <dsp:spPr>
        <a:xfrm>
          <a:off x="1749194" y="1785928"/>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Houses, Land &amp; Buildings</a:t>
          </a:r>
          <a:endParaRPr lang="en-US" sz="1900" kern="1200" dirty="0"/>
        </a:p>
      </dsp:txBody>
      <dsp:txXfrm>
        <a:off x="1749194" y="1785928"/>
        <a:ext cx="1590176" cy="954105"/>
      </dsp:txXfrm>
    </dsp:sp>
    <dsp:sp modelId="{86BFEE4A-3A12-43E2-841F-28BE0D9ADA0A}">
      <dsp:nvSpPr>
        <dsp:cNvPr id="0" name=""/>
        <dsp:cNvSpPr/>
      </dsp:nvSpPr>
      <dsp:spPr>
        <a:xfrm>
          <a:off x="3498388" y="1785928"/>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baseline="0" dirty="0"/>
            <a:t>Interest in Shares and Securities</a:t>
          </a:r>
          <a:endParaRPr lang="en-US" sz="1900" kern="1200" dirty="0"/>
        </a:p>
      </dsp:txBody>
      <dsp:txXfrm>
        <a:off x="3498388" y="1785928"/>
        <a:ext cx="1590176" cy="954105"/>
      </dsp:txXfrm>
    </dsp:sp>
    <dsp:sp modelId="{5BD39664-716B-4D20-B591-9E7AB32F03F8}">
      <dsp:nvSpPr>
        <dsp:cNvPr id="0" name=""/>
        <dsp:cNvSpPr/>
      </dsp:nvSpPr>
      <dsp:spPr>
        <a:xfrm>
          <a:off x="0" y="2899052"/>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baseline="0" dirty="0"/>
            <a:t>Gifts and Hospitality</a:t>
          </a:r>
          <a:endParaRPr lang="en-US" sz="1900" kern="1200" dirty="0"/>
        </a:p>
      </dsp:txBody>
      <dsp:txXfrm>
        <a:off x="0" y="2899052"/>
        <a:ext cx="1590176" cy="954105"/>
      </dsp:txXfrm>
    </dsp:sp>
    <dsp:sp modelId="{5D0C3F0D-B197-4EB9-8E1F-47110E205BC4}">
      <dsp:nvSpPr>
        <dsp:cNvPr id="0" name=""/>
        <dsp:cNvSpPr/>
      </dsp:nvSpPr>
      <dsp:spPr>
        <a:xfrm>
          <a:off x="1749194" y="2899052"/>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baseline="0" dirty="0"/>
            <a:t>Non-Financial Interests</a:t>
          </a:r>
          <a:endParaRPr lang="en-US" sz="1900" kern="1200" dirty="0"/>
        </a:p>
      </dsp:txBody>
      <dsp:txXfrm>
        <a:off x="1749194" y="2899052"/>
        <a:ext cx="1590176" cy="954105"/>
      </dsp:txXfrm>
    </dsp:sp>
    <dsp:sp modelId="{939E1D4A-1BCA-4E70-B483-2795442B9D54}">
      <dsp:nvSpPr>
        <dsp:cNvPr id="0" name=""/>
        <dsp:cNvSpPr/>
      </dsp:nvSpPr>
      <dsp:spPr>
        <a:xfrm>
          <a:off x="3498388" y="2899052"/>
          <a:ext cx="1590176" cy="954105"/>
        </a:xfrm>
        <a:prstGeom prst="rect">
          <a:avLst/>
        </a:prstGeom>
        <a:solidFill>
          <a:srgbClr val="8B169B"/>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baseline="0" dirty="0"/>
            <a:t>Close Family Members</a:t>
          </a:r>
          <a:endParaRPr lang="en-US" sz="1900" kern="1200" dirty="0"/>
        </a:p>
      </dsp:txBody>
      <dsp:txXfrm>
        <a:off x="3498388" y="2899052"/>
        <a:ext cx="1590176" cy="95410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367" cy="501879"/>
          </a:xfrm>
          <a:prstGeom prst="rect">
            <a:avLst/>
          </a:prstGeom>
        </p:spPr>
        <p:txBody>
          <a:bodyPr vert="horz" lIns="96442" tIns="48221" rIns="96442" bIns="48221" rtlCol="0"/>
          <a:lstStyle>
            <a:lvl1pPr algn="l">
              <a:defRPr sz="1300"/>
            </a:lvl1pPr>
          </a:lstStyle>
          <a:p>
            <a:endParaRPr lang="en-GB" dirty="0"/>
          </a:p>
        </p:txBody>
      </p:sp>
      <p:sp>
        <p:nvSpPr>
          <p:cNvPr id="3" name="Date Placeholder 2"/>
          <p:cNvSpPr>
            <a:spLocks noGrp="1"/>
          </p:cNvSpPr>
          <p:nvPr>
            <p:ph type="dt" idx="1"/>
          </p:nvPr>
        </p:nvSpPr>
        <p:spPr>
          <a:xfrm>
            <a:off x="3894505" y="0"/>
            <a:ext cx="2979367" cy="501879"/>
          </a:xfrm>
          <a:prstGeom prst="rect">
            <a:avLst/>
          </a:prstGeom>
        </p:spPr>
        <p:txBody>
          <a:bodyPr vert="horz" lIns="96442" tIns="48221" rIns="96442" bIns="48221" rtlCol="0"/>
          <a:lstStyle>
            <a:lvl1pPr algn="r">
              <a:defRPr sz="1300"/>
            </a:lvl1pPr>
          </a:lstStyle>
          <a:p>
            <a:fld id="{46764B94-9130-4419-87FC-7D383DB48E2D}" type="datetimeFigureOut">
              <a:rPr lang="en-GB" smtClean="0"/>
              <a:t>31/07/2026</a:t>
            </a:fld>
            <a:endParaRPr lang="en-GB" dirty="0"/>
          </a:p>
        </p:txBody>
      </p:sp>
      <p:sp>
        <p:nvSpPr>
          <p:cNvPr id="4" name="Slide Image Placeholder 3"/>
          <p:cNvSpPr>
            <a:spLocks noGrp="1" noRot="1" noChangeAspect="1"/>
          </p:cNvSpPr>
          <p:nvPr>
            <p:ph type="sldImg" idx="2"/>
          </p:nvPr>
        </p:nvSpPr>
        <p:spPr>
          <a:xfrm>
            <a:off x="438150" y="1250950"/>
            <a:ext cx="5999163" cy="3375025"/>
          </a:xfrm>
          <a:prstGeom prst="rect">
            <a:avLst/>
          </a:prstGeom>
          <a:noFill/>
          <a:ln w="12700">
            <a:solidFill>
              <a:prstClr val="black"/>
            </a:solidFill>
          </a:ln>
        </p:spPr>
        <p:txBody>
          <a:bodyPr vert="horz" lIns="96442" tIns="48221" rIns="96442" bIns="48221" rtlCol="0" anchor="ctr"/>
          <a:lstStyle/>
          <a:p>
            <a:endParaRPr lang="en-GB" dirty="0"/>
          </a:p>
        </p:txBody>
      </p:sp>
      <p:sp>
        <p:nvSpPr>
          <p:cNvPr id="5" name="Notes Placeholder 4"/>
          <p:cNvSpPr>
            <a:spLocks noGrp="1"/>
          </p:cNvSpPr>
          <p:nvPr>
            <p:ph type="body" sz="quarter" idx="3"/>
          </p:nvPr>
        </p:nvSpPr>
        <p:spPr>
          <a:xfrm>
            <a:off x="687547" y="4813866"/>
            <a:ext cx="5500370" cy="3938617"/>
          </a:xfrm>
          <a:prstGeom prst="rect">
            <a:avLst/>
          </a:prstGeom>
        </p:spPr>
        <p:txBody>
          <a:bodyPr vert="horz" lIns="96442" tIns="48221" rIns="96442" bIns="4822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00961"/>
            <a:ext cx="2979367" cy="501878"/>
          </a:xfrm>
          <a:prstGeom prst="rect">
            <a:avLst/>
          </a:prstGeom>
        </p:spPr>
        <p:txBody>
          <a:bodyPr vert="horz" lIns="96442" tIns="48221" rIns="96442" bIns="48221" rtlCol="0" anchor="b"/>
          <a:lstStyle>
            <a:lvl1pPr algn="l">
              <a:defRPr sz="1300"/>
            </a:lvl1pPr>
          </a:lstStyle>
          <a:p>
            <a:endParaRPr lang="en-GB" dirty="0"/>
          </a:p>
        </p:txBody>
      </p:sp>
      <p:sp>
        <p:nvSpPr>
          <p:cNvPr id="7" name="Slide Number Placeholder 6"/>
          <p:cNvSpPr>
            <a:spLocks noGrp="1"/>
          </p:cNvSpPr>
          <p:nvPr>
            <p:ph type="sldNum" sz="quarter" idx="5"/>
          </p:nvPr>
        </p:nvSpPr>
        <p:spPr>
          <a:xfrm>
            <a:off x="3894505" y="9500961"/>
            <a:ext cx="2979367" cy="501878"/>
          </a:xfrm>
          <a:prstGeom prst="rect">
            <a:avLst/>
          </a:prstGeom>
        </p:spPr>
        <p:txBody>
          <a:bodyPr vert="horz" lIns="96442" tIns="48221" rIns="96442" bIns="48221" rtlCol="0" anchor="b"/>
          <a:lstStyle>
            <a:lvl1pPr algn="r">
              <a:defRPr sz="1300"/>
            </a:lvl1pPr>
          </a:lstStyle>
          <a:p>
            <a:fld id="{A4258B54-C63B-4925-A69B-E90D3878C3C5}" type="slidenum">
              <a:rPr lang="en-GB" smtClean="0"/>
              <a:t>‹#›</a:t>
            </a:fld>
            <a:endParaRPr lang="en-GB" dirty="0"/>
          </a:p>
        </p:txBody>
      </p:sp>
    </p:spTree>
    <p:extLst>
      <p:ext uri="{BB962C8B-B14F-4D97-AF65-F5344CB8AC3E}">
        <p14:creationId xmlns:p14="http://schemas.microsoft.com/office/powerpoint/2010/main" val="2618126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a:t>
            </a:fld>
            <a:endParaRPr lang="en-GB" dirty="0"/>
          </a:p>
        </p:txBody>
      </p:sp>
    </p:spTree>
    <p:extLst>
      <p:ext uri="{BB962C8B-B14F-4D97-AF65-F5344CB8AC3E}">
        <p14:creationId xmlns:p14="http://schemas.microsoft.com/office/powerpoint/2010/main" val="3574253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The design of IJBs brings the </a:t>
            </a:r>
            <a:r>
              <a:rPr lang="en-GB" sz="1100" b="1" dirty="0"/>
              <a:t>potential for real or perceived conflicts of interest </a:t>
            </a:r>
            <a:r>
              <a:rPr lang="en-GB" sz="1100" dirty="0"/>
              <a:t>for board members, particularly where there is a disagreement between the council and a health board with regard to IJB business, including the money and resources the council and health board are providing to the IJB. As an IJB member, you will have to manage any such conflicts of interest. For example, councillor and NHS board members may be acting as IJB board members while commissioning a service, but also for the Council or the NHS board which is then responsible for delivering and evaluating that service.</a:t>
            </a:r>
          </a:p>
          <a:p>
            <a:endParaRPr lang="en-GB" sz="1100" dirty="0"/>
          </a:p>
          <a:p>
            <a:r>
              <a:rPr lang="en-GB" sz="1100" dirty="0"/>
              <a:t>If you are a health board member of the IJB, you should be mindful that the requirement to act in the interests of the IJB while carrying out your duties as a member of it may require you to make decisions that could potentially be inconsistent with, or diverge from, the priorities or stated aims of the Health Board.</a:t>
            </a:r>
          </a:p>
          <a:p>
            <a:endParaRPr lang="en-GB" sz="1100" dirty="0"/>
          </a:p>
          <a:p>
            <a:r>
              <a:rPr lang="en-GB" sz="1100" dirty="0"/>
              <a:t>Similarly, if you are a councillor member of the IJB, you should be mindful that you are required to act in the interests of the IJB while carrying out your duties as a member. This may require you to make decisions that could potentially be inconsistent with, or diverge from, the priorities or stated aims of the Council or any political party or grouping you represent. You should not base or be seen to be basing your discussions or decisions, as an IJB member, on political considerations or along party lines (for example when presenting your opinions or the reasoning behind your decision).</a:t>
            </a:r>
          </a:p>
          <a:p>
            <a:endParaRPr lang="en-GB" sz="1100" dirty="0"/>
          </a:p>
          <a:p>
            <a:r>
              <a:rPr lang="en-GB" sz="1100" dirty="0"/>
              <a:t>While you have been appointed to raise matters from the perspective of your constituency or any external group, you should not act as a delegate or lobby on behalf of it, or act under its instructions when sitting as a member of the IJB. </a:t>
            </a:r>
            <a:r>
              <a:rPr lang="en-GB" sz="1100" b="1" dirty="0"/>
              <a:t>You can provide feedback to your constituency</a:t>
            </a:r>
            <a:r>
              <a:rPr lang="en-GB" sz="1100" dirty="0"/>
              <a:t> about the discussions and decisions-making from any public meetings of the IJB. You are not expected, however, to report back to your constituency on any work and discussions of the board that could be deemed as being confidential, unless specifically authorised to do so by the IJB.  </a:t>
            </a:r>
          </a:p>
          <a:p>
            <a:endParaRPr lang="en-GB" sz="1100" dirty="0"/>
          </a:p>
          <a:p>
            <a:r>
              <a:rPr lang="en-GB" sz="1100" b="1" dirty="0"/>
              <a:t>Case Study 4</a:t>
            </a:r>
            <a:r>
              <a:rPr lang="en-GB" sz="1100" dirty="0"/>
              <a:t>: You are a third sector representative. At its last meeting, the IJB considered a proposal to direct the local Council to cut funding for a drug dependency support service. You are concerned about the scale of job losses, the short timescales for the closure of the service and the overall impact it will have on drug users in the area. Other members of the IJB are content with reassurances from officers that an impact assessment and subsequent risk mitigation plan will be put in place, and that the funding cut will result in savings that will help deliver efficiency and innovation in respect of other analogous services. You simply cannot accept that the funding cut is necessary or appropriate, however, as you have heard many accounts of the benefits that the service provides. What can you do? </a:t>
            </a:r>
          </a:p>
          <a:p>
            <a:endParaRPr lang="en-GB" sz="1100" dirty="0"/>
          </a:p>
          <a:p>
            <a:r>
              <a:rPr lang="en-GB" sz="1100" dirty="0"/>
              <a:t>Before the meeting, you can ask for any evidence you have to be included in the papers relating to the proposal to support informed decision-making. You could also raise the issues you have heard at the meeting and can vote against the proposal if you consider it is in the IJB’s best interest to do so. If other members disagree and vote for the proposal and you remain unhappy, you can ask for your dissent to be recorded in the minutes.  Ultimately, however, if the decision was made in accordance with the IJB’s standing orders, policies and procedures then it is legitimate, regardless of your opinion and vote. You need to respect that even if you continue to hold a different view. You could be in breach of the Code if, outside the boardroom, you publicly criticise officers or make disrespectful comments about other members. This would include when you are posting on social media.  </a:t>
            </a:r>
          </a:p>
          <a:p>
            <a:endParaRPr lang="en-GB" sz="1100" dirty="0"/>
          </a:p>
          <a:p>
            <a:r>
              <a:rPr lang="en-GB" sz="1100" dirty="0"/>
              <a:t>You may continue to disagree with the decision. However, where the decision has been made through the proper processes of the IJB, members should respect that it is the Board's decision and continue to contribute constructively to future discussions and decision-making. In some circumstances, a member may decide that continuing to be a member of the IJB is no longer right for them, but that is a personal decision.</a:t>
            </a:r>
          </a:p>
          <a:p>
            <a:endParaRPr lang="en-GB" sz="1100" dirty="0"/>
          </a:p>
          <a:p>
            <a:r>
              <a:rPr lang="en-GB" sz="1100" dirty="0"/>
              <a:t>You should make sure you are clear about the </a:t>
            </a:r>
            <a:r>
              <a:rPr lang="en-GB" sz="1100" b="1" dirty="0"/>
              <a:t>status of your appointment</a:t>
            </a:r>
            <a:r>
              <a:rPr lang="en-GB" sz="1100" dirty="0"/>
              <a:t>. If you are a proxy or substitute member, you should be aware that you are only entitled to attend any meeting of the IJB if the member for whom you have the proxy or are a substitute for is unable to be present.</a:t>
            </a:r>
          </a:p>
          <a:p>
            <a:endParaRPr lang="en-GB" sz="1100" dirty="0"/>
          </a:p>
          <a:p>
            <a:r>
              <a:rPr lang="en-GB" sz="1100" dirty="0"/>
              <a:t>It should be noted that lived experience members are entitled, under The Public Bodies (Joint Working) (Integration Joint Boards) (Scotland) Amendment Order 2025 to arrange for a suitably experienced proxy to attend and vote in their place when they are unable to attend. A proxy has the same rights and responsibilities as the substantive member, and are subject to the Code’s provisions, while attending an IJB meeting. </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10</a:t>
            </a:fld>
            <a:endParaRPr lang="en-GB" dirty="0"/>
          </a:p>
        </p:txBody>
      </p:sp>
    </p:spTree>
    <p:extLst>
      <p:ext uri="{BB962C8B-B14F-4D97-AF65-F5344CB8AC3E}">
        <p14:creationId xmlns:p14="http://schemas.microsoft.com/office/powerpoint/2010/main" val="2051794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t>What conflicts of interest are</a:t>
            </a:r>
            <a:r>
              <a:rPr lang="en-GB" sz="1100" dirty="0"/>
              <a:t>: Conflicts of interest are not about wrongdoing. They arise when you, or any person or body with whom you are associated, has a connection to a matter the IJB is considering and that connection could reasonably be seen as having the potential to affect your judgement. The key is to identify any potential conflict of interest as early as possible and to manage them openly and appropriately. Following the three-stage test outlined in the Code, as discussed in following slides, helps you do so.</a:t>
            </a:r>
          </a:p>
          <a:p>
            <a:endParaRPr lang="en-GB" sz="1100" b="1" dirty="0"/>
          </a:p>
          <a:p>
            <a:r>
              <a:rPr lang="en-GB" sz="1100" b="1" dirty="0"/>
              <a:t>Why it is important</a:t>
            </a:r>
            <a:r>
              <a:rPr lang="en-GB" sz="1100" dirty="0"/>
              <a:t>: As previously noted, the public must have confidence that IJB members are taking decisions in the public interest, and not for any other reason. It is essential, therefore, that you are transparent about any interests which could influence, or could be considered as being likely to influence, your discussion and decision-making as an IJB member. A failure to identify and manage appropriately any conflict of interest that arises will be a breach of the Code. It can also have a detrimental impact on the IJB’s governance and scrutiny arrangements, as well as its reputation.</a:t>
            </a:r>
          </a:p>
          <a:p>
            <a:endParaRPr lang="en-GB" sz="1100" dirty="0"/>
          </a:p>
          <a:p>
            <a:r>
              <a:rPr lang="en-GB" sz="1100" dirty="0"/>
              <a:t>In most cases, your duty under the Code to act in the public interest will align with your duty to act in the best interests of your IJB. However, as IJB members are on the board by virtue of having another role or specific knowledge and experience, the potential for conflicts of interest and associated risks to effective governance and scrutiny can arise. </a:t>
            </a:r>
          </a:p>
          <a:p>
            <a:endParaRPr lang="en-GB" sz="1100" dirty="0"/>
          </a:p>
          <a:p>
            <a:r>
              <a:rPr lang="en-GB" sz="1100" dirty="0"/>
              <a:t>You must ensure, therefore, that you can identify potential conflicts of interest. These will include not just the potential for competing interests between the IJB and any constituency you represent, but also between the IJB and any other individual, body, group, or organisation with which you have an additional personal connection. </a:t>
            </a:r>
          </a:p>
          <a:p>
            <a:endParaRPr lang="en-GB" sz="1100" dirty="0"/>
          </a:p>
          <a:p>
            <a:r>
              <a:rPr lang="en-GB" sz="1100" dirty="0"/>
              <a:t>You should ensure, therefore, that you are familiar with, and understand, the three-stage test for identifying and declaring interests under the Code.</a:t>
            </a:r>
          </a:p>
          <a:p>
            <a:endParaRPr lang="en-GB" sz="1100" dirty="0"/>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11</a:t>
            </a:fld>
            <a:endParaRPr lang="en-GB" dirty="0"/>
          </a:p>
        </p:txBody>
      </p:sp>
    </p:spTree>
    <p:extLst>
      <p:ext uri="{BB962C8B-B14F-4D97-AF65-F5344CB8AC3E}">
        <p14:creationId xmlns:p14="http://schemas.microsoft.com/office/powerpoint/2010/main" val="3233668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t>Stage 1 – CONNECTION:</a:t>
            </a:r>
            <a:r>
              <a:rPr lang="en-GB" sz="1100" b="0" dirty="0"/>
              <a:t> For each particular matter you are being asked to consider as a member of your IJB, you must first consider whether you have a connection to that matter. A connection is any link between the matter being considered and you as an individual, or a person, group or body with whom you are associated. A connection also includes anything that has been recorded on your register of interests.</a:t>
            </a:r>
          </a:p>
          <a:p>
            <a:endParaRPr lang="en-GB" sz="1100" b="0" dirty="0"/>
          </a:p>
          <a:p>
            <a:r>
              <a:rPr lang="en-GB" sz="1100" b="0" dirty="0"/>
              <a:t>It should be noted that a link that could apply to a </a:t>
            </a:r>
            <a:r>
              <a:rPr lang="en-GB" sz="1100" b="1" dirty="0"/>
              <a:t>large proportion of the general public </a:t>
            </a:r>
            <a:r>
              <a:rPr lang="en-GB" sz="1100" b="0" dirty="0"/>
              <a:t>would not necessarily be considered a connection for the purpose of the Code. Examples would be being a taxpayer or being in receipt of universal credit or a carer’s allowance.</a:t>
            </a:r>
          </a:p>
          <a:p>
            <a:endParaRPr lang="en-GB" sz="1100" b="0" dirty="0"/>
          </a:p>
          <a:p>
            <a:r>
              <a:rPr lang="en-GB" sz="1100" b="0" dirty="0"/>
              <a:t>In addition, simply having </a:t>
            </a:r>
            <a:r>
              <a:rPr lang="en-GB" sz="1100" b="1" dirty="0"/>
              <a:t>knowledge or experience</a:t>
            </a:r>
            <a:r>
              <a:rPr lang="en-GB" sz="1100" b="0" dirty="0"/>
              <a:t> of a matter that is to be considered by the IJB would not necessarily be a connection. </a:t>
            </a:r>
          </a:p>
          <a:p>
            <a:endParaRPr lang="en-GB" sz="1100" b="0" dirty="0"/>
          </a:p>
          <a:p>
            <a:r>
              <a:rPr lang="en-GB" sz="1100" b="0" dirty="0"/>
              <a:t>For example, your knowledge and experience of patient safety would not be considered a connection, if an item to be considered by the board was the reform of a serious mental illness pathway in the local area, to reduce the ongoing risk to patient safety. </a:t>
            </a:r>
          </a:p>
          <a:p>
            <a:endParaRPr lang="en-GB" sz="1100" b="0" dirty="0"/>
          </a:p>
          <a:p>
            <a:r>
              <a:rPr lang="en-GB" sz="1100" b="0" dirty="0"/>
              <a:t>It should be noted that the Code provides that a connection </a:t>
            </a:r>
            <a:r>
              <a:rPr lang="en-GB" sz="1100" b="1" dirty="0"/>
              <a:t>does not include being a member of a public body, such as a health board or council, from which you have been appointed or nominated as a representative to the IJB.</a:t>
            </a:r>
            <a:r>
              <a:rPr lang="en-GB" sz="1100" b="0" dirty="0"/>
              <a:t> This means you do not automatically have a connection by virtue of being a councillor or health board member of an IJB. As such, you are not required to declare an interest and withdraw when discussions on matters that concern your council or health board arise. This includes decisions about the budget and expenditure. The only exceptions to this are if the IJB is considering a matter that is quasi-judicial or regulatory in nature (such as a planning or licensing matter) that concerns the council or health board; or if you have an additional personal conflict. </a:t>
            </a:r>
          </a:p>
          <a:p>
            <a:endParaRPr lang="en-GB" sz="1100" b="0" dirty="0"/>
          </a:p>
          <a:p>
            <a:r>
              <a:rPr lang="en-GB" sz="1100" b="0" dirty="0"/>
              <a:t>If you have identified that you have a connection to a matter to be considered by your IJB, you must move on to stage two.</a:t>
            </a:r>
          </a:p>
          <a:p>
            <a:endParaRPr lang="en-GB" sz="1100" dirty="0"/>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12</a:t>
            </a:fld>
            <a:endParaRPr lang="en-GB" dirty="0"/>
          </a:p>
        </p:txBody>
      </p:sp>
    </p:spTree>
    <p:extLst>
      <p:ext uri="{BB962C8B-B14F-4D97-AF65-F5344CB8AC3E}">
        <p14:creationId xmlns:p14="http://schemas.microsoft.com/office/powerpoint/2010/main" val="502746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t>Stage 2 – INTEREST</a:t>
            </a:r>
            <a:r>
              <a:rPr lang="en-GB" sz="1100" b="0" dirty="0"/>
              <a:t>: In considering whether to declare an interest in any item to be considered by the board, you must consider the </a:t>
            </a:r>
            <a:r>
              <a:rPr lang="en-GB" sz="1100" b="1" dirty="0"/>
              <a:t>objective test </a:t>
            </a:r>
            <a:r>
              <a:rPr lang="en-GB" sz="1100" b="0" dirty="0"/>
              <a:t>at paragraph 5.5 of the Code. This is: </a:t>
            </a:r>
            <a:r>
              <a:rPr lang="en-GB" sz="1100" b="0" i="1" dirty="0"/>
              <a:t>whether a member of the public, with knowledge of the relevant facts (being the matter to be discussed and the nature of your connection) would reasonably regard your connection to the particular matter as being so significant as to be likely to influence your discussion or decision-making on that matter as an IJB member</a:t>
            </a:r>
            <a:r>
              <a:rPr lang="en-GB" sz="1100" b="0" dirty="0"/>
              <a:t>.</a:t>
            </a:r>
          </a:p>
          <a:p>
            <a:endParaRPr lang="en-GB" sz="1100" b="0" dirty="0"/>
          </a:p>
          <a:p>
            <a:r>
              <a:rPr lang="en-GB" sz="1100" b="0" dirty="0"/>
              <a:t>It should be noted that having a </a:t>
            </a:r>
            <a:r>
              <a:rPr lang="en-GB" sz="1100" b="1" dirty="0"/>
              <a:t>view in advance</a:t>
            </a:r>
            <a:r>
              <a:rPr lang="en-GB" sz="1100" b="0" dirty="0"/>
              <a:t> on a matter to be considered at a meeting (and discussing such a view with colleagues or service users) would not in itself create a personal conflict. You are entitled to express views and opinions and doing so before a meeting would not in itself create a declarable interest.</a:t>
            </a:r>
          </a:p>
          <a:p>
            <a:endParaRPr lang="en-GB" sz="1100" b="0" dirty="0"/>
          </a:p>
          <a:p>
            <a:r>
              <a:rPr lang="en-GB" sz="1100" b="0" dirty="0"/>
              <a:t>If the objective test is met and you have a declarable interest, you must move on to stage three.</a:t>
            </a:r>
          </a:p>
          <a:p>
            <a:endParaRPr lang="en-GB" sz="1100" b="0" dirty="0"/>
          </a:p>
          <a:p>
            <a:r>
              <a:rPr lang="en-GB" sz="1100" b="1" dirty="0"/>
              <a:t>Stage 3 – PARTICIPATION</a:t>
            </a:r>
            <a:r>
              <a:rPr lang="en-GB" sz="1100" b="0" dirty="0"/>
              <a:t>: You must declare any relevant interest and withdraw from the room while the item is being considered, discussed, and voted upon. It is not enough for you to simply not talk, or to go to the back of the room or any public gallery. If the meeting is being held online, you should ask to be put in a separate breakout room or you should leave and only re-join when consideration of the matter has concluded. It is not enough for you to turn off your camera and / or microphone for the duration of the matter. The requirement to leave the room (whether in-person or online) is to avoid giving rise to any perception that you are influencing or trying to influence other members. </a:t>
            </a:r>
          </a:p>
          <a:p>
            <a:endParaRPr lang="en-GB" sz="1100" b="0" dirty="0"/>
          </a:p>
          <a:p>
            <a:r>
              <a:rPr lang="en-GB" sz="1100" b="1" dirty="0"/>
              <a:t>Case Study 1</a:t>
            </a:r>
            <a:r>
              <a:rPr lang="en-GB" sz="1100" b="0" dirty="0"/>
              <a:t>: You are a carer representative on the IJB and also sit on the Board of a local carers’ organisation. The IJB is being asked to approve funding for that organisation to deliver support services for unpaid carers. Can you take part in the discussion and decision-making?</a:t>
            </a:r>
          </a:p>
          <a:p>
            <a:endParaRPr lang="en-GB" sz="1100" b="0" dirty="0"/>
          </a:p>
          <a:p>
            <a:r>
              <a:rPr lang="en-GB" sz="1100" b="0" dirty="0"/>
              <a:t>You should first consider the three-stage test in the Code. As a board member of the carers’ organisation, you have a clear connection to the matter being considered. A member of the public, aware of your role within the organisation, may reasonably regard that connection as being significant enough to influence your discussion or decision-making. As such, you would be likely to have a declarable interest. You should declare the interest and withdraw from the discussion and decision-making on the item.</a:t>
            </a:r>
          </a:p>
          <a:p>
            <a:endParaRPr lang="en-GB" sz="1100" b="0" dirty="0"/>
          </a:p>
          <a:p>
            <a:r>
              <a:rPr lang="en-GB" sz="1100" b="0" dirty="0"/>
              <a:t>It should be noted that your role as a carer representative and your general knowledge of carers' needs would not, by themselves, create a conflict of interest. In this case, the conflict arises because of your governance role within the organisation that may directly benefit from the funding decision.</a:t>
            </a:r>
          </a:p>
          <a:p>
            <a:endParaRPr lang="en-GB" sz="1100" b="0" dirty="0"/>
          </a:p>
          <a:p>
            <a:r>
              <a:rPr lang="en-GB" sz="1100" b="0" dirty="0"/>
              <a:t>Note: You should not rely on or expect your colleagues, or anyone else, to remind you to make declarations even if you think they are aware of your interests (including any membership of another organisation). It is your own </a:t>
            </a:r>
            <a:r>
              <a:rPr lang="en-GB" sz="1100" b="1" dirty="0"/>
              <a:t>personal responsibility </a:t>
            </a:r>
            <a:r>
              <a:rPr lang="en-GB" sz="1100" b="0" dirty="0"/>
              <a:t>to identify and make declarations of interest as required by the Code. If you are in any doubt, you should ask the Chair or Standards Officer for advice.</a:t>
            </a:r>
          </a:p>
          <a:p>
            <a:endParaRPr lang="en-GB" sz="1100" b="0" dirty="0"/>
          </a:p>
          <a:p>
            <a:r>
              <a:rPr lang="en-GB" sz="1100" b="1" dirty="0"/>
              <a:t>When to declare: </a:t>
            </a:r>
            <a:r>
              <a:rPr lang="en-GB" sz="1100" b="0" dirty="0"/>
              <a:t>You should review meeting agendas as soon as possible to see whether you might have a declarable interest in any item to be considered. If so, you should make your declaration of interest as early as possible at the meeting where that interest arises. If you only identify that you have a declarable interest when a particular matter is being discussed, you must declare the interest and leave the room as soon as you realise.</a:t>
            </a:r>
          </a:p>
          <a:p>
            <a:endParaRPr lang="en-GB" sz="1100" b="0" dirty="0"/>
          </a:p>
          <a:p>
            <a:r>
              <a:rPr lang="en-GB" sz="1100" b="1" dirty="0"/>
              <a:t>How to declare: </a:t>
            </a:r>
            <a:r>
              <a:rPr lang="en-GB" sz="1100" b="0" dirty="0"/>
              <a:t>When declaring an interest, you should begin your statement with the words “I declare an interest” and identify the item or items of business to which it relates. You do not need to give a detailed description of the interest, but your statement must contain enough information for those present to be able to understand the nature of it. </a:t>
            </a:r>
          </a:p>
          <a:p>
            <a:endParaRPr lang="en-GB" sz="1100" b="0" dirty="0"/>
          </a:p>
          <a:p>
            <a:r>
              <a:rPr lang="en-GB" sz="1100" b="1" dirty="0"/>
              <a:t>Transparency statements</a:t>
            </a:r>
            <a:r>
              <a:rPr lang="en-GB" sz="1100" b="0" dirty="0"/>
              <a:t>: You should consider making a ‘transparency statement’ in situations where you have a connection to a particular matter to be discussed but, having applied the objective test, you do not consider it would amount to a declarable interest. This can be helpful if you are concerned that members of the public may not be aware of the relevant facts. In such cases, you should use the following wording: “I have a connection to this item by reason of… However, having applied the objective test I do not consider that I have an interest to declare. This is because….”</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13</a:t>
            </a:fld>
            <a:endParaRPr lang="en-GB" dirty="0"/>
          </a:p>
        </p:txBody>
      </p:sp>
    </p:spTree>
    <p:extLst>
      <p:ext uri="{BB962C8B-B14F-4D97-AF65-F5344CB8AC3E}">
        <p14:creationId xmlns:p14="http://schemas.microsoft.com/office/powerpoint/2010/main" val="2492697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You should be aware that the categories of interest that can require a declaration include both </a:t>
            </a:r>
            <a:r>
              <a:rPr lang="en-GB" sz="1100" b="1" dirty="0"/>
              <a:t>your own personal financial and non-financial interests </a:t>
            </a:r>
            <a:r>
              <a:rPr lang="en-GB" sz="1100" dirty="0"/>
              <a:t>(these could include being a member of another body, or organisation, such as a society, club or charity).</a:t>
            </a:r>
          </a:p>
          <a:p>
            <a:endParaRPr lang="en-GB" sz="1100" dirty="0"/>
          </a:p>
          <a:p>
            <a:r>
              <a:rPr lang="en-GB" sz="1100" b="1" dirty="0"/>
              <a:t>Case Example 1: </a:t>
            </a:r>
            <a:r>
              <a:rPr lang="en-GB" sz="1100" dirty="0"/>
              <a:t>An example of a declarable non-financial interest might be if your IJB was being asked to approve plans to create a dedicated social work team based at the supported living accommodation facility of which you were a resident.</a:t>
            </a:r>
          </a:p>
          <a:p>
            <a:endParaRPr lang="en-GB" sz="1100" dirty="0"/>
          </a:p>
          <a:p>
            <a:r>
              <a:rPr lang="en-GB" sz="1100" b="1" dirty="0"/>
              <a:t>Case Example 2: </a:t>
            </a:r>
            <a:r>
              <a:rPr lang="en-GB" sz="1100" dirty="0"/>
              <a:t>Another example of a declarable non-financial interest might be if you were a GP and the IJB was being asked to approve plans to implement the Scottish General Medical Services contract.</a:t>
            </a:r>
          </a:p>
          <a:p>
            <a:endParaRPr lang="en-GB" sz="1100" dirty="0"/>
          </a:p>
          <a:p>
            <a:r>
              <a:rPr lang="en-GB" sz="1100" dirty="0"/>
              <a:t>Categories of interest that can require a declaration can also include the </a:t>
            </a:r>
            <a:r>
              <a:rPr lang="en-GB" sz="1100" b="1" dirty="0"/>
              <a:t>financial and non-financial interests of other persons and bodies</a:t>
            </a:r>
            <a:r>
              <a:rPr lang="en-GB" sz="1100" dirty="0"/>
              <a:t>. Other persons and bodies can include your friends and family, employer and any body of which you are a member.</a:t>
            </a:r>
          </a:p>
          <a:p>
            <a:endParaRPr lang="en-GB" sz="1100" dirty="0"/>
          </a:p>
          <a:p>
            <a:r>
              <a:rPr lang="en-GB" sz="1100" b="1" dirty="0"/>
              <a:t>Case Example 3: </a:t>
            </a:r>
            <a:r>
              <a:rPr lang="en-GB" sz="1100" dirty="0"/>
              <a:t>An example of a declarable interest concerning another person or body might be if the IJB was being asked to approve the relocation of an integrated older peoples at home service and your parent was a service user of the particular service.</a:t>
            </a:r>
          </a:p>
          <a:p>
            <a:endParaRPr lang="en-GB" sz="1100" dirty="0"/>
          </a:p>
          <a:p>
            <a:r>
              <a:rPr lang="en-GB" sz="1100" b="1" dirty="0"/>
              <a:t>Case Example 4: </a:t>
            </a:r>
            <a:r>
              <a:rPr lang="en-GB" sz="1100" dirty="0"/>
              <a:t>Another example of a declarable interest concerning another person or body might be if the IJB was being asked to approve funding to an organisation and your partner was an employee of the organisation.</a:t>
            </a:r>
          </a:p>
          <a:p>
            <a:endParaRPr lang="en-GB" sz="1100" b="1" dirty="0"/>
          </a:p>
          <a:p>
            <a:r>
              <a:rPr lang="en-GB" sz="1100" b="1" dirty="0"/>
              <a:t>Case Example 5: </a:t>
            </a:r>
            <a:r>
              <a:rPr lang="en-GB" sz="1100" dirty="0"/>
              <a:t>Further examples of a declarable interest could be where a member is involved with a carers’ organisation (for example, as a trustee, committee member or office bearer) and the IJB is considering funding or commissioning decisions relating to that organisation. </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14</a:t>
            </a:fld>
            <a:endParaRPr lang="en-GB" dirty="0"/>
          </a:p>
        </p:txBody>
      </p:sp>
    </p:spTree>
    <p:extLst>
      <p:ext uri="{BB962C8B-B14F-4D97-AF65-F5344CB8AC3E}">
        <p14:creationId xmlns:p14="http://schemas.microsoft.com/office/powerpoint/2010/main" val="1080294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Case Study 2</a:t>
            </a:r>
            <a:r>
              <a:rPr lang="en-GB" dirty="0"/>
              <a:t>: Your IJB is being asked to consider a report seeking approval for the implementation of a programme to support the further integration of learning disability services in the area. The report recommends that the IJB approve the implementation of the proposed programme, including expenditure and the award of a contract to a preferred service provider. Your partner works for a similar service provider in the area and has advised you that the decision could potentially lead to some job losses within his organisation. His own role may be under threat of redundancy. Should you declare an interest?</a:t>
            </a:r>
          </a:p>
          <a:p>
            <a:endParaRPr lang="en-GB" dirty="0"/>
          </a:p>
          <a:p>
            <a:r>
              <a:rPr lang="en-GB" dirty="0"/>
              <a:t>Yes. You are obliged under the Code to declare both the financial and non-financial interests of partners, close relatives and close friends, if the interest is sufficiently significant that it could be taken to fall within the objective test. In this case, your partner would have a non-financial interest (that is likely to be considered significant), by virtue of his employment at a potential competitor. The fact that his employment could be affected by the decision would make it also a financial interest. It is likely that a member of the public, with knowledge of your partner’s job, would reasonably regard your interest as so significant that it would be likely to prejudice your discussion or decision-making. You should declare an interest and withdraw from the room while the matter is being discussed, and any decisions are being made.</a:t>
            </a:r>
          </a:p>
          <a:p>
            <a:endParaRPr lang="en-GB" dirty="0"/>
          </a:p>
          <a:p>
            <a:r>
              <a:rPr lang="en-GB" b="1" dirty="0"/>
              <a:t>Case Study 3</a:t>
            </a:r>
            <a:r>
              <a:rPr lang="en-GB" dirty="0"/>
              <a:t>: Your IJB is being asked to approve expenditure to support implementation of the area’s Primary Care Improvement Plan. Your parents are patients of a GP Practice in the area. Are you obliged to declare this as an interest?</a:t>
            </a:r>
          </a:p>
          <a:p>
            <a:endParaRPr lang="en-GB" dirty="0"/>
          </a:p>
          <a:p>
            <a:r>
              <a:rPr lang="en-GB" dirty="0"/>
              <a:t>No.  It is unlikely that a member of the public, with knowledge of your family’s connection to the area and likelihood that they might be patients of a GP practice within it, would reasonably regard your interest as so significant that it would be likely to prejudice your discussion or decision-making. This is because the Primary Care Improvement Plan would cover all primary care services and would have an impact on all GP Practices in the area, not just the one in question.  </a:t>
            </a:r>
          </a:p>
          <a:p>
            <a:endParaRPr lang="en-GB" dirty="0"/>
          </a:p>
          <a:p>
            <a:r>
              <a:rPr lang="en-GB" b="1" dirty="0"/>
              <a:t>Case Study 4: </a:t>
            </a:r>
            <a:r>
              <a:rPr lang="en-GB" dirty="0"/>
              <a:t>Your IJB is being asked to approve the closure of a 20 bed long-stay rehabilitation ward in a local hospital. You have been a patient of the hospital in the past and are friends with one of the ward’s current residents. Should you declare an interest?</a:t>
            </a:r>
          </a:p>
          <a:p>
            <a:endParaRPr lang="en-GB" dirty="0"/>
          </a:p>
          <a:p>
            <a:r>
              <a:rPr lang="en-GB" dirty="0"/>
              <a:t>Yes. In this case, your friend would have a non-financial interest (that is likely to be considered significant), by virtue of their residence on the ward and the impact any closure or move to new facilities would have on this (whether positive or negative). It is likely that a member of the public, with knowledge of your friend’s residence, would reasonably regard your interest as so significant that it would be likely to prejudice your discussion or decision-making. You should declare an interest and withdraw from the room while the matter is being discussed, and any decisions are being made. If, however, you did not have such a friendship and your connection was simply having been a past patient of the hospital, the relevant facts for the purpose of the objective test could include how long ago that was, whether you were a resident of the ward in question and whether you had any other connection to it.   </a:t>
            </a:r>
          </a:p>
          <a:p>
            <a:endParaRPr lang="en-GB" dirty="0"/>
          </a:p>
          <a:p>
            <a:r>
              <a:rPr lang="en-GB" b="1" dirty="0"/>
              <a:t>Case Study 5</a:t>
            </a:r>
            <a:r>
              <a:rPr lang="en-GB" dirty="0"/>
              <a:t>: Your IJB is considering matters concerning the implementation of the Safer Drug Consumption Facility. As a lived experience member, you have accessed drug and alcohol services in the past and have views on the needs of those who might access such a facility. Do you need to declare an interest?</a:t>
            </a:r>
          </a:p>
          <a:p>
            <a:endParaRPr lang="en-GB" dirty="0"/>
          </a:p>
          <a:p>
            <a:r>
              <a:rPr lang="en-GB" dirty="0"/>
              <a:t>No: You are on the IJB as a lived experience member and, as such, are expected to share the lived reality of accessing and providing health and social care services in your community. You can provide valuable insight into the challenges and opportunities the IJB should consider in its planning and decision-making. You would only need to declare an interest if you had an additional personal interest in the facility (for example, if one of your children worked there). </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15</a:t>
            </a:fld>
            <a:endParaRPr lang="en-GB" dirty="0"/>
          </a:p>
        </p:txBody>
      </p:sp>
    </p:spTree>
    <p:extLst>
      <p:ext uri="{BB962C8B-B14F-4D97-AF65-F5344CB8AC3E}">
        <p14:creationId xmlns:p14="http://schemas.microsoft.com/office/powerpoint/2010/main" val="1940624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33"/>
              </a:spcAft>
            </a:pPr>
            <a:r>
              <a:rPr lang="en-GB" sz="1100" b="1" baseline="0" dirty="0"/>
              <a:t>Respect, Bullying and Harassment</a:t>
            </a:r>
            <a:r>
              <a:rPr lang="en-GB" sz="1100" baseline="0" dirty="0"/>
              <a:t>: The Code requires members to treat everyone with courtesy and respect including in person, in writing, at meetings and when online. The conduct expected of you online is no different to that expected when using other methods of communication, such as in person meetings or on the telephone. You should be aware of the inherent influence your role brings and ensure that you are demonstrating respect for others and encouraging colleagues to do the same. </a:t>
            </a:r>
          </a:p>
          <a:p>
            <a:pPr>
              <a:spcAft>
                <a:spcPts val="633"/>
              </a:spcAft>
            </a:pPr>
            <a:endParaRPr lang="en-GB" sz="1100" baseline="0" dirty="0"/>
          </a:p>
          <a:p>
            <a:pPr>
              <a:spcAft>
                <a:spcPts val="633"/>
              </a:spcAft>
            </a:pPr>
            <a:r>
              <a:rPr lang="en-GB" sz="1100" baseline="0" dirty="0"/>
              <a:t>The Code notes that members must not participate in, or condone, acts of harassment, discrimination, victimisation or bullying.  This can include (but is not limited to):</a:t>
            </a:r>
          </a:p>
          <a:p>
            <a:pPr marL="171450" indent="-171450">
              <a:spcAft>
                <a:spcPts val="633"/>
              </a:spcAft>
              <a:buFont typeface="Arial" panose="020B0604020202020204" pitchFamily="34" charset="0"/>
              <a:buChar char="•"/>
            </a:pPr>
            <a:r>
              <a:rPr lang="en-GB" sz="1100" baseline="0" dirty="0"/>
              <a:t>unwelcome physical, verbal or non-verbal conduct;</a:t>
            </a:r>
          </a:p>
          <a:p>
            <a:pPr marL="171450" indent="-171450">
              <a:spcAft>
                <a:spcPts val="633"/>
              </a:spcAft>
              <a:buFont typeface="Arial" panose="020B0604020202020204" pitchFamily="34" charset="0"/>
              <a:buChar char="•"/>
            </a:pPr>
            <a:r>
              <a:rPr lang="en-GB" sz="1100" baseline="0" dirty="0"/>
              <a:t>intimidatory behaviour including verbal abuse or the making of threats;</a:t>
            </a:r>
          </a:p>
          <a:p>
            <a:pPr marL="171450" indent="-171450">
              <a:spcAft>
                <a:spcPts val="633"/>
              </a:spcAft>
              <a:buFont typeface="Arial" panose="020B0604020202020204" pitchFamily="34" charset="0"/>
              <a:buChar char="•"/>
            </a:pPr>
            <a:r>
              <a:rPr lang="en-GB" sz="1100" baseline="0" dirty="0"/>
              <a:t>making someone’s working life difficult;</a:t>
            </a:r>
          </a:p>
          <a:p>
            <a:pPr marL="171450" indent="-171450">
              <a:spcAft>
                <a:spcPts val="633"/>
              </a:spcAft>
              <a:buFont typeface="Arial" panose="020B0604020202020204" pitchFamily="34" charset="0"/>
              <a:buChar char="•"/>
            </a:pPr>
            <a:r>
              <a:rPr lang="en-GB" sz="1100" baseline="0" dirty="0"/>
              <a:t>disparaging, ridiculing or mocking comments and remarks; </a:t>
            </a:r>
          </a:p>
          <a:p>
            <a:pPr marL="171450" indent="-171450">
              <a:spcAft>
                <a:spcPts val="633"/>
              </a:spcAft>
              <a:buFont typeface="Arial" panose="020B0604020202020204" pitchFamily="34" charset="0"/>
              <a:buChar char="•"/>
            </a:pPr>
            <a:r>
              <a:rPr lang="en-GB" sz="1100" baseline="0" dirty="0"/>
              <a:t>deliberately excluding an individual from conversations, work or social activities, in which they have a right or legitimate expectation to participate; and</a:t>
            </a:r>
          </a:p>
          <a:p>
            <a:pPr marL="171450" indent="-171450">
              <a:spcAft>
                <a:spcPts val="633"/>
              </a:spcAft>
              <a:buFont typeface="Arial" panose="020B0604020202020204" pitchFamily="34" charset="0"/>
              <a:buChar char="•"/>
            </a:pPr>
            <a:r>
              <a:rPr lang="en-GB" sz="1100" baseline="0" dirty="0"/>
              <a:t>ignoring a fellow member’s contribution to a debate, talking over them or being dismissive of their views.  </a:t>
            </a:r>
          </a:p>
          <a:p>
            <a:pPr>
              <a:spcAft>
                <a:spcPts val="633"/>
              </a:spcAft>
            </a:pPr>
            <a:r>
              <a:rPr lang="en-GB" sz="1100" baseline="0" dirty="0"/>
              <a:t>Further information can be found in the SCS’s Advice Note for Members on Bullying and Harassment.</a:t>
            </a:r>
          </a:p>
          <a:p>
            <a:pPr>
              <a:spcAft>
                <a:spcPts val="633"/>
              </a:spcAft>
            </a:pPr>
            <a:endParaRPr lang="en-GB" sz="1100" baseline="0" dirty="0"/>
          </a:p>
          <a:p>
            <a:pPr>
              <a:spcAft>
                <a:spcPts val="633"/>
              </a:spcAft>
            </a:pPr>
            <a:r>
              <a:rPr lang="en-GB" sz="1100" baseline="0" dirty="0"/>
              <a:t>In dealing with colleagues, service users and members of the public, you should always consider both what you are expressing and the way you are expressing it. You should also consider </a:t>
            </a:r>
            <a:r>
              <a:rPr lang="en-GB" sz="1100" b="1" baseline="0" dirty="0"/>
              <a:t>how your conduct could be perceived</a:t>
            </a:r>
            <a:r>
              <a:rPr lang="en-GB" sz="1100" baseline="0" dirty="0"/>
              <a:t>. You should be able to undertake a scrutiny role and make contributions to discussions and debates in a constructive, respectful, courteous, and appropriate manner, without resorting to personal attacks, being offensive, abusive or unduly disruptive. You should ensure that you are familiar, and comply, with the terms of any policy your IJB has issued on dignity in the workplace.</a:t>
            </a:r>
          </a:p>
          <a:p>
            <a:pPr>
              <a:spcAft>
                <a:spcPts val="633"/>
              </a:spcAft>
            </a:pPr>
            <a:endParaRPr lang="en-GB" sz="1100" baseline="0" dirty="0"/>
          </a:p>
          <a:p>
            <a:pPr>
              <a:spcAft>
                <a:spcPts val="633"/>
              </a:spcAft>
            </a:pPr>
            <a:r>
              <a:rPr lang="en-GB" sz="1100" baseline="0" dirty="0"/>
              <a:t>You should be mindful that there can be </a:t>
            </a:r>
            <a:r>
              <a:rPr lang="en-GB" sz="1100" b="1" baseline="0" dirty="0"/>
              <a:t>differences in culture </a:t>
            </a:r>
            <a:r>
              <a:rPr lang="en-GB" sz="1100" baseline="0" dirty="0"/>
              <a:t>between organisations. For example, behaviour that may be accepted as part and parcel of robust political debate on a council may be perceived as being unacceptably negative or unhelpful on an IJB.</a:t>
            </a:r>
          </a:p>
          <a:p>
            <a:pPr>
              <a:spcAft>
                <a:spcPts val="633"/>
              </a:spcAft>
            </a:pPr>
            <a:endParaRPr lang="en-GB" sz="1100" baseline="0" dirty="0"/>
          </a:p>
          <a:p>
            <a:pPr>
              <a:spcAft>
                <a:spcPts val="633"/>
              </a:spcAft>
            </a:pPr>
            <a:r>
              <a:rPr lang="en-GB" sz="1100" baseline="0" dirty="0"/>
              <a:t>The composition of IJBs allows for different voices and stakeholder input to be considered in decision-making. You can demonstrate you understand the value of these different perspectives by ensuring you listen to, and take account of, the views of other members. You are perfectly entitled to disagree with your colleagues; you are simply required to express any opposing views in a respectful manner. If you want to say why you disagree, it is always better to </a:t>
            </a:r>
            <a:r>
              <a:rPr lang="en-GB" sz="1100" b="1" baseline="0" dirty="0"/>
              <a:t>focus on the issue </a:t>
            </a:r>
            <a:r>
              <a:rPr lang="en-GB" sz="1100" baseline="0" dirty="0"/>
              <a:t>and not the individual.</a:t>
            </a:r>
          </a:p>
          <a:p>
            <a:pPr>
              <a:spcAft>
                <a:spcPts val="633"/>
              </a:spcAft>
            </a:pPr>
            <a:endParaRPr lang="en-GB" sz="1100" baseline="0" dirty="0"/>
          </a:p>
          <a:p>
            <a:pPr>
              <a:spcAft>
                <a:spcPts val="633"/>
              </a:spcAft>
            </a:pPr>
            <a:r>
              <a:rPr lang="en-GB" sz="1100" baseline="0" dirty="0"/>
              <a:t>Before commenting or posting on </a:t>
            </a:r>
            <a:r>
              <a:rPr lang="en-GB" sz="1100" b="1" baseline="0" dirty="0"/>
              <a:t>social media</a:t>
            </a:r>
            <a:r>
              <a:rPr lang="en-GB" sz="1100" baseline="0" dirty="0"/>
              <a:t>, you should consider very carefully whether the Code would apply and, if so, whether you understand the immediate and permanent nature of any comment or post you are about to make. Even if you regret having made a post and delete it quickly, it may already have been copied and distributed more widely. You should bear in mind the potential impact on the reputation of the IJB. You should also be careful that you are not disclosing any confidential information.</a:t>
            </a:r>
          </a:p>
          <a:p>
            <a:pPr>
              <a:spcAft>
                <a:spcPts val="633"/>
              </a:spcAft>
            </a:pPr>
            <a:endParaRPr lang="en-GB" sz="1100" baseline="0" dirty="0"/>
          </a:p>
          <a:p>
            <a:pPr>
              <a:spcAft>
                <a:spcPts val="633"/>
              </a:spcAft>
            </a:pPr>
            <a:r>
              <a:rPr lang="en-GB" sz="1100" baseline="0" dirty="0"/>
              <a:t>You should note that ‘liking’, ‘reacting’, ‘tagging’, re-posting and sharing comments or posts, or publishing links to other sites could be seen as you supporting the original opinion, comment or information, including information on other accounts or sites. The Standards Commission has produced an Advice Note for Members of Devolved Public Bodies on the Use of Social Media that provides more guidance on factors you should consider when using social media.</a:t>
            </a:r>
          </a:p>
          <a:p>
            <a:pPr>
              <a:spcAft>
                <a:spcPts val="633"/>
              </a:spcAft>
            </a:pPr>
            <a:endParaRPr lang="en-GB" sz="1100" baseline="0" dirty="0"/>
          </a:p>
          <a:p>
            <a:pPr>
              <a:spcAft>
                <a:spcPts val="633"/>
              </a:spcAft>
            </a:pPr>
            <a:r>
              <a:rPr lang="en-GB" sz="1100" b="1" baseline="0" dirty="0"/>
              <a:t>Case Example 1</a:t>
            </a:r>
            <a:r>
              <a:rPr lang="en-GB" sz="1100" baseline="0" dirty="0"/>
              <a:t>: An IJB member shared an article that contained a sectarian comment on their LinkedIn profile. While the LinkedIn profile was a personal one and did not state explicitly that the individual in question was an IJB member, it was apparent from the content of the profile, other posts, and shared items that this was the case. Therefore, it was found that it would have been reasonable for an informed member of the public to have perceived that the individual was acting in their capacity as a member of the IJB when sharing the article. It was accepted that the member’s position was that they had not read the article in full and were absolutely appalled by the remark in question but nevertheless found that there had been a breach of the Code. It was agreed, nevertheless, that sharing an article of that nature was likely to bring both the member and the IJB into disrepute.</a:t>
            </a:r>
          </a:p>
          <a:p>
            <a:pPr>
              <a:spcAft>
                <a:spcPts val="633"/>
              </a:spcAft>
            </a:pPr>
            <a:endParaRPr lang="en-GB" sz="1100" baseline="0" dirty="0"/>
          </a:p>
          <a:p>
            <a:pPr>
              <a:spcAft>
                <a:spcPts val="633"/>
              </a:spcAft>
            </a:pPr>
            <a:r>
              <a:rPr lang="en-GB" sz="1100" b="1" baseline="0" dirty="0"/>
              <a:t>Relations with officers</a:t>
            </a:r>
            <a:r>
              <a:rPr lang="en-GB" sz="1100" baseline="0" dirty="0"/>
              <a:t>: You have a right to high quality information and are entitled to seek further information to enable you to undertake your scrutiny role effectively.  You are entitled to challenge officers and colleagues, but you must not do so in a personal or offensive manner. You should bear in mind that any issues relating to behaviour, performance or conduct of an officer should be raised privately with the appropriate senior manager.  </a:t>
            </a:r>
          </a:p>
          <a:p>
            <a:pPr>
              <a:spcAft>
                <a:spcPts val="633"/>
              </a:spcAft>
            </a:pPr>
            <a:endParaRPr lang="en-GB" sz="1100" baseline="0" dirty="0"/>
          </a:p>
          <a:p>
            <a:pPr>
              <a:spcAft>
                <a:spcPts val="633"/>
              </a:spcAft>
            </a:pPr>
            <a:r>
              <a:rPr lang="en-GB" sz="1100" baseline="0" dirty="0"/>
              <a:t>You should also be aware of the role that officers play and ensure you are not compromising this by behaving in a manner that could result in them feeling threatened or intimidated, which in turn could prevent them from undertaking their duties properly and appropriately. You must not bring any undue influence to bear on an officer to take a certain action, particularly if it is contrary to the law or the IJB’s policies and procedures.</a:t>
            </a:r>
          </a:p>
          <a:p>
            <a:pPr>
              <a:spcAft>
                <a:spcPts val="633"/>
              </a:spcAft>
            </a:pPr>
            <a:endParaRPr lang="en-GB" sz="1100" baseline="0" dirty="0"/>
          </a:p>
          <a:p>
            <a:pPr>
              <a:spcAft>
                <a:spcPts val="633"/>
              </a:spcAft>
            </a:pPr>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16</a:t>
            </a:fld>
            <a:endParaRPr lang="en-GB" dirty="0"/>
          </a:p>
        </p:txBody>
      </p:sp>
    </p:spTree>
    <p:extLst>
      <p:ext uri="{BB962C8B-B14F-4D97-AF65-F5344CB8AC3E}">
        <p14:creationId xmlns:p14="http://schemas.microsoft.com/office/powerpoint/2010/main" val="2374429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t>Case Study A</a:t>
            </a:r>
            <a:r>
              <a:rPr lang="en-GB" sz="1100" dirty="0"/>
              <a:t>: You are being asked to approve a strategic plan, drafted by officers, to redesign the learning disability services in your area. You are concerned that inadequate consideration has been given to transportation and that users and families may require to travel longer distances to access services under the changes proposed. Can you raise concerns about this?</a:t>
            </a:r>
          </a:p>
          <a:p>
            <a:endParaRPr lang="en-GB" sz="1100" dirty="0"/>
          </a:p>
          <a:p>
            <a:r>
              <a:rPr lang="en-GB" sz="1100" dirty="0"/>
              <a:t>Yes. You have a right to high quality information and to scrutinise and challenge recommendations and proposals. You are entitled to challenge the adequacy of the report and its conclusions, and to ask for further work to be undertaken or additional information to be provided, provided you do so in a respectful, courteous and appropriate manner. You are not entitled to be offensive, abusive and / or unduly disruptive, or to raise any matters concerning the conduct or capability of officers in public. You should be mindful of your tone and choice of language to ensure that you are being courteous and respectful when asking for further work to be undertaken or information provided.</a:t>
            </a:r>
          </a:p>
          <a:p>
            <a:endParaRPr lang="en-GB" sz="1100" dirty="0"/>
          </a:p>
          <a:p>
            <a:r>
              <a:rPr lang="en-GB" sz="1100" b="1" dirty="0"/>
              <a:t>Case Study B</a:t>
            </a:r>
            <a:r>
              <a:rPr lang="en-GB" sz="1100" dirty="0"/>
              <a:t>: You have noted that the Chair of your IJB routinely ignores the contribution of the carer representative and allows councillor members of the IJB to speak over them. At the last meeting of the IJB, a councillor member told the carer representative to “shut up” when they tried to object to a proposal being considered. The carer representative advised you that they consider they are being side-lined, as the Chair has recently held meetings with the substitute carer representative about IJB business, but has not invited them. The carer representative is considering resigning as they feel unable to contribute properly. They consider there may have been a breach of the Code by the Chair and others. Could they be right?</a:t>
            </a:r>
          </a:p>
          <a:p>
            <a:endParaRPr lang="en-GB" sz="1100" dirty="0"/>
          </a:p>
          <a:p>
            <a:r>
              <a:rPr lang="en-GB" sz="1100" dirty="0"/>
              <a:t>Yes. The representative is on the IJB to provide input on local services from their perspective as a carer and should be encouraged to do so. The Chair should be reminded of the inherent influence their role brings and should ensure that not only are they demonstrating respect for all members of the IJB, but that they are also encouraging colleagues to do the same. The Chair and councillor members are not demonstrating respect if they are not listening to, and taking account of, the views of the carer representative or if they are being rude to them. It should be noted that bullying can be a pattern of behaviour or can be a one-off incident that is objectionable or intimidating. It can include deliberately excluding an individual from conversations or meetings, in which they have a right or legitimate expectation to participate.</a:t>
            </a:r>
          </a:p>
          <a:p>
            <a:endParaRPr lang="en-GB" sz="1100" dirty="0"/>
          </a:p>
          <a:p>
            <a:r>
              <a:rPr lang="en-GB" sz="1100" dirty="0"/>
              <a:t>You have a responsibility to speak out and challenge the inappropriate behaviour. You should also remind the Chair that the substitute member should only be invited to attend and participate at a meeting if the carer representative has been invited but is unable to attend. You should encourage the carer representative to remain on the board and seek to engage them in its discussions. You should also take steps to address the situation and prevent it from recurring, by asking the IJB to review whether its induction, support, and chairing arrangements are adequate. If you consider the Chair has breached the Code, you can make a complaint to the Ethical Standards Commissioner (being the officeholder responsible for investigating complaints about potential breaches of the Code).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17</a:t>
            </a:fld>
            <a:endParaRPr lang="en-GB" dirty="0"/>
          </a:p>
        </p:txBody>
      </p:sp>
    </p:spTree>
    <p:extLst>
      <p:ext uri="{BB962C8B-B14F-4D97-AF65-F5344CB8AC3E}">
        <p14:creationId xmlns:p14="http://schemas.microsoft.com/office/powerpoint/2010/main" val="1882433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0" dirty="0"/>
              <a:t>As a general rule, the </a:t>
            </a:r>
            <a:r>
              <a:rPr lang="en-GB" sz="1100" b="1" dirty="0"/>
              <a:t>role of members </a:t>
            </a:r>
            <a:r>
              <a:rPr lang="en-GB" sz="1100" b="0" dirty="0"/>
              <a:t>is to scrutinise and provide strategic leadership and oversight. This involves setting strategy and policy, scrutinising overall performance against strategic aims, and making major decisions that concern the IJB as a whole.</a:t>
            </a:r>
          </a:p>
          <a:p>
            <a:endParaRPr lang="en-GB" sz="1100" b="0" dirty="0"/>
          </a:p>
          <a:p>
            <a:r>
              <a:rPr lang="en-GB" sz="1100" b="0" dirty="0"/>
              <a:t>By comparison, operational management is the planning, organising and execution involved in day-to-day activities and service delivery. This is normally the role and responsibility of officers. Members risk losing sight of their strategic role if they become too focused, or inappropriately involved, either individually or as a board, on matters that are operational in nature. </a:t>
            </a:r>
          </a:p>
          <a:p>
            <a:endParaRPr lang="en-GB" sz="1100" b="0" dirty="0"/>
          </a:p>
          <a:p>
            <a:r>
              <a:rPr lang="en-GB" sz="1100" b="0" dirty="0"/>
              <a:t>You have a </a:t>
            </a:r>
            <a:r>
              <a:rPr lang="en-GB" sz="1100" b="1" dirty="0"/>
              <a:t>right to receive good quality information </a:t>
            </a:r>
            <a:r>
              <a:rPr lang="en-GB" sz="1100" b="0" dirty="0"/>
              <a:t>from officers on which to base your decisions and undertake your scrutiny role. This information should be proportionate, balanced, comprehensive and understandable. You are entitled to ask questions about operational matters at board meetings and to seek assurances from officers that actions have or are to be taken. You should be careful, however, about the level of detail you are seeking. You should always question whether the amount and nature of the information you are seeking is necessary and proportionate. </a:t>
            </a:r>
          </a:p>
          <a:p>
            <a:endParaRPr lang="en-GB" sz="1100" b="0" dirty="0"/>
          </a:p>
          <a:p>
            <a:r>
              <a:rPr lang="en-GB" sz="1100" b="0" dirty="0"/>
              <a:t>If you do not consider you are receiving the information you require to assure yourself that you are in a position to make informed decisions, you should raise the issue with the IJB’s Chair or Chief Officer. You can also suggest to the Chair or Chief Officer that pre-meeting briefings be held if the board is being asked to consider any particularly complex matter or report. You can also request that consideration of an item be deferred it you do not believe you have sufficient information to make an informed decision.</a:t>
            </a:r>
          </a:p>
          <a:p>
            <a:endParaRPr lang="en-GB" sz="1100" b="0" dirty="0"/>
          </a:p>
          <a:p>
            <a:r>
              <a:rPr lang="en-GB" sz="1100" b="0" dirty="0"/>
              <a:t>You should also be aware that if you are repeatedly raising the same issue or asking repetitive questions about operational matters, it is likely you are being, or will be perceived as being, directive and becoming inappropriately involved. It may be helpful in such a situation for you to ask for a separate discussion with the Chair to see if they can help resolve the matter.</a:t>
            </a:r>
          </a:p>
          <a:p>
            <a:endParaRPr lang="en-GB" sz="1100" b="0" dirty="0"/>
          </a:p>
          <a:p>
            <a:r>
              <a:rPr lang="en-GB" sz="1100" b="1" dirty="0"/>
              <a:t>Case Example 1</a:t>
            </a:r>
            <a:r>
              <a:rPr lang="en-GB" sz="1100" b="0" dirty="0"/>
              <a:t>: You are concerned about waiting times for a service. While it may be appropriate to ask for data, trends or planned actions, you should not be trying to direct how staff should schedule appointments.</a:t>
            </a:r>
          </a:p>
          <a:p>
            <a:endParaRPr lang="en-GB" sz="1100" b="0" dirty="0"/>
          </a:p>
          <a:p>
            <a:r>
              <a:rPr lang="en-GB" sz="1100" b="1" dirty="0"/>
              <a:t>Case Example 2</a:t>
            </a:r>
            <a:r>
              <a:rPr lang="en-GB" sz="1100" b="0" dirty="0"/>
              <a:t>: You are concerned about that a service does not have a health and safety policy. While you can ask for confirmation that one is in place, it may not be necessary or appropriate for you to insist on reviewing or approving its contents.</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18</a:t>
            </a:fld>
            <a:endParaRPr lang="en-GB" dirty="0"/>
          </a:p>
        </p:txBody>
      </p:sp>
    </p:spTree>
    <p:extLst>
      <p:ext uri="{BB962C8B-B14F-4D97-AF65-F5344CB8AC3E}">
        <p14:creationId xmlns:p14="http://schemas.microsoft.com/office/powerpoint/2010/main" val="3496482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Unlike the Codes for members of other devolved public bodies, there is no requirement for IJBs to include, in their Code, a requirement for their members to respect the principle of collective responsibility. IJBs may take decisions on difficult issues and, as such, members may have genuine and strongly held differences of opinion. Once issues have been debated thoroughly, however, decisions should be taken, and the majority vote should prevail. As a member, you will have to decide whether to support the decision, and if not, whether you wish to have your dissent recorded formally (for example, in the minutes of the meeting). You should note that once it becomes clear that no further progress can be made in a discussion, continuing to revisit the same arguments may not be productive and can divert attention from other Board business. [It should be noted, however, that some IJBs have chosen to include a provision requiring their members to abide by the principle of collective responsibility. If so, members can show their dissent at the time of the meeting but must then abide by it.]</a:t>
            </a:r>
          </a:p>
          <a:p>
            <a:endParaRPr lang="en-GB" sz="1100" dirty="0"/>
          </a:p>
          <a:p>
            <a:r>
              <a:rPr lang="en-GB" sz="1100" dirty="0"/>
              <a:t>You should bear in mind that while issues can and should be debated robustly, if you express division outside the boardroom by, for example, talking to the media or officers or posting on social media, stakeholders can lose confidence in the organisation. This is because confidence and trust can be eroded if a board is perceived as being divided, with its members criticising each other.</a:t>
            </a:r>
          </a:p>
          <a:p>
            <a:endParaRPr lang="en-GB" sz="1100" dirty="0"/>
          </a:p>
          <a:p>
            <a:r>
              <a:rPr lang="en-GB" sz="1100" b="1" dirty="0"/>
              <a:t>Case Study 1</a:t>
            </a:r>
            <a:r>
              <a:rPr lang="en-GB" sz="1100" dirty="0"/>
              <a:t>: The IJB has made a decision you are unhappy about. Can you advise members of the group from which you are appointed that you are disappointed with the decision and did not vote for it?</a:t>
            </a:r>
          </a:p>
          <a:p>
            <a:endParaRPr lang="en-GB" sz="1100" dirty="0"/>
          </a:p>
          <a:p>
            <a:r>
              <a:rPr lang="en-GB" sz="1100" dirty="0"/>
              <a:t>Yes. You should try to explain, however, why other members disagreed so that you are sharing all perspectives. Doing so helps everyone understand all the factors and matters that were considered, even if you and your group remain of the view that something else was more important or should have carried more weight. You should ensure, however, that you are not disclosing any confidential information.</a:t>
            </a:r>
          </a:p>
          <a:p>
            <a:endParaRPr lang="en-GB" sz="1100" dirty="0"/>
          </a:p>
          <a:p>
            <a:r>
              <a:rPr lang="en-GB" sz="1100" b="1" dirty="0"/>
              <a:t>Case Study 2</a:t>
            </a:r>
            <a:r>
              <a:rPr lang="en-GB" sz="1100" dirty="0"/>
              <a:t>: A lived experience member colleague is unhappy with a decision made by the IJB and wants to express their views on social media. Could this be problematic?</a:t>
            </a:r>
          </a:p>
          <a:p>
            <a:endParaRPr lang="en-GB" sz="1100" dirty="0"/>
          </a:p>
          <a:p>
            <a:r>
              <a:rPr lang="en-GB" sz="1100" dirty="0"/>
              <a:t>Yes. While they would be entitled to explain why they did not vote in favour of the decision that was made, they should be very careful about how they word any criticism, in order to avoid damaging the reputation of the IJB. They must not disclose any confidential information and should ensure any comments are respectful. They should always focus on the issues that were the subject of the decision and not make any colleagues involved in the decision-making. Making personal comments about others could amount to a breach of the Code.</a:t>
            </a:r>
          </a:p>
          <a:p>
            <a:endParaRPr lang="en-GB" dirty="0"/>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19</a:t>
            </a:fld>
            <a:endParaRPr lang="en-GB" dirty="0"/>
          </a:p>
        </p:txBody>
      </p:sp>
    </p:spTree>
    <p:extLst>
      <p:ext uri="{BB962C8B-B14F-4D97-AF65-F5344CB8AC3E}">
        <p14:creationId xmlns:p14="http://schemas.microsoft.com/office/powerpoint/2010/main" val="196359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This session cover the Codes of Conduct for IJBs. These are based on a Model Code issued by the Scottish Ministers, with the approval of the Scottish Parliament. The purpose of the Code is to ensure that all IJB board members use their knowledge and experience to act in the IJB’s best interests, while adhering to the same, high standards of behaviour. </a:t>
            </a:r>
          </a:p>
          <a:p>
            <a:endParaRPr lang="en-US" sz="1100" dirty="0"/>
          </a:p>
          <a:p>
            <a:r>
              <a:rPr lang="en-US" sz="1100" dirty="0"/>
              <a:t>This session is intended to be interactive. Please feel free to contribute and ask questions as we go along.</a:t>
            </a:r>
            <a:r>
              <a:rPr lang="en-US" sz="1100" baseline="0" dirty="0"/>
              <a:t>  </a:t>
            </a:r>
          </a:p>
          <a:p>
            <a:endParaRPr lang="en-US" sz="1100" baseline="0" dirty="0"/>
          </a:p>
          <a:p>
            <a:endParaRPr lang="en-US" dirty="0"/>
          </a:p>
        </p:txBody>
      </p:sp>
      <p:sp>
        <p:nvSpPr>
          <p:cNvPr id="4" name="Slide Number Placeholder 3"/>
          <p:cNvSpPr>
            <a:spLocks noGrp="1"/>
          </p:cNvSpPr>
          <p:nvPr>
            <p:ph type="sldNum" sz="quarter" idx="5"/>
          </p:nvPr>
        </p:nvSpPr>
        <p:spPr/>
        <p:txBody>
          <a:bodyPr/>
          <a:lstStyle/>
          <a:p>
            <a:fld id="{A4258B54-C63B-4925-A69B-E90D3878C3C5}" type="slidenum">
              <a:rPr lang="en-GB" smtClean="0"/>
              <a:t>2</a:t>
            </a:fld>
            <a:endParaRPr lang="en-GB" dirty="0"/>
          </a:p>
        </p:txBody>
      </p:sp>
    </p:spTree>
    <p:extLst>
      <p:ext uri="{BB962C8B-B14F-4D97-AF65-F5344CB8AC3E}">
        <p14:creationId xmlns:p14="http://schemas.microsoft.com/office/powerpoint/2010/main" val="4134350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As a member, you may have access to information that should not be disclosed to or shared with anyone outside the IJB. As such, you should be aware of the following confidentiality requirements which are:</a:t>
            </a:r>
          </a:p>
          <a:p>
            <a:pPr marL="171450" indent="-171450">
              <a:buFont typeface="Arial" panose="020B0604020202020204" pitchFamily="34" charset="0"/>
              <a:buChar char="•"/>
            </a:pPr>
            <a:r>
              <a:rPr lang="en-GB" sz="1100" dirty="0"/>
              <a:t>You must not disclose confidential information or information which should reasonably be regarded as being of a confidential or private nature, without the </a:t>
            </a:r>
            <a:r>
              <a:rPr lang="en-GB" sz="1100" b="1" dirty="0"/>
              <a:t>express consent </a:t>
            </a:r>
            <a:r>
              <a:rPr lang="en-GB" sz="1100" dirty="0"/>
              <a:t>of a person or body authorised to give such consent, or unless required to do so by law. If you cannot obtain such express consent, you should assume it is not given.</a:t>
            </a:r>
          </a:p>
          <a:p>
            <a:pPr marL="171450" indent="-171450">
              <a:buFont typeface="Arial" panose="020B0604020202020204" pitchFamily="34" charset="0"/>
              <a:buChar char="•"/>
            </a:pPr>
            <a:r>
              <a:rPr lang="en-GB" sz="1100" dirty="0"/>
              <a:t>Confidential information </a:t>
            </a:r>
            <a:r>
              <a:rPr lang="en-GB" sz="1100" b="1" dirty="0"/>
              <a:t>can include </a:t>
            </a:r>
            <a:r>
              <a:rPr lang="en-GB" sz="1100" dirty="0"/>
              <a:t>discussions, documents, and information which is not yet public or never intended to be public, and information deemed confidential by statute.</a:t>
            </a:r>
          </a:p>
          <a:p>
            <a:pPr marL="171450" indent="-171450">
              <a:buFont typeface="Arial" panose="020B0604020202020204" pitchFamily="34" charset="0"/>
              <a:buChar char="•"/>
            </a:pPr>
            <a:r>
              <a:rPr lang="en-GB" sz="1100" dirty="0"/>
              <a:t>You must use confidential information to undertake your duties as an IJB member. You must </a:t>
            </a:r>
            <a:r>
              <a:rPr lang="en-GB" sz="1100" b="1" dirty="0"/>
              <a:t>not use it in any way for personal advantage or to discredit the IJB </a:t>
            </a:r>
            <a:r>
              <a:rPr lang="en-GB" sz="1100" dirty="0"/>
              <a:t>(even if your personal view is that the information should be publicly available). </a:t>
            </a:r>
          </a:p>
          <a:p>
            <a:endParaRPr lang="en-GB" sz="1100" dirty="0"/>
          </a:p>
          <a:p>
            <a:r>
              <a:rPr lang="en-GB" sz="1100" dirty="0"/>
              <a:t>This means that if you are provided with confidential information, such as information disclosed in a closed or private section of an IJB meeting, or legal advice obtained by the IJB (either from officers or external legal advisers), you should not disclose or release it to the press or any outside body, group or individual. This is even if it concerns, or could potentially affect, that individual,  body or group. </a:t>
            </a:r>
          </a:p>
          <a:p>
            <a:endParaRPr lang="en-GB" sz="1100" dirty="0"/>
          </a:p>
          <a:p>
            <a:r>
              <a:rPr lang="en-GB" sz="1100" dirty="0"/>
              <a:t>You should be aware that information can be inherently confidential, even if it is not expressly marked as such. You should </a:t>
            </a:r>
            <a:r>
              <a:rPr lang="en-GB" sz="1100" b="1" dirty="0"/>
              <a:t>seek advice </a:t>
            </a:r>
            <a:r>
              <a:rPr lang="en-GB" sz="1100" dirty="0"/>
              <a:t>from the Standards Officer if you are in any doubt about whether information is confidential or intend to discuss externally any matter that  not yet in the public domain.</a:t>
            </a:r>
          </a:p>
          <a:p>
            <a:endParaRPr lang="en-GB" sz="1100" b="1" dirty="0"/>
          </a:p>
          <a:p>
            <a:r>
              <a:rPr lang="en-GB" sz="1100" b="1" dirty="0"/>
              <a:t>Case Study</a:t>
            </a:r>
            <a:r>
              <a:rPr lang="en-GB" sz="1100" dirty="0"/>
              <a:t>: You have just been told that a proposal to close a significant number of care of the elderly beds within a hospital in your town, in order to invest in alternative community-based models of care, is to be considered at the next meeting of the IJB. You are concerned that people using care, their families and staff at the hospital in question have not been consulted on the proposed changes. You want to draw the matter to their attention so that their views are sought before a decision is taken. You consider the best way to do that would be to contact the local media to alert them to the proposal. Can you do so?</a:t>
            </a:r>
          </a:p>
          <a:p>
            <a:endParaRPr lang="en-GB" sz="1100" dirty="0"/>
          </a:p>
          <a:p>
            <a:r>
              <a:rPr lang="en-GB" sz="1100" dirty="0"/>
              <a:t>No, if the proposal is not yet in the public domain and /or the intention is for it to remain confidential for the time-being. You could potentially be in breach of the confidentiality provisions in the Code by divulging anything about the proposal without having first checked whether information relating to it should be kept private. You should note that it may be that a plan to consult with those who could be directly affected by the proposal is to be discussed as part of the board’s consideration of the matter. </a:t>
            </a:r>
          </a:p>
        </p:txBody>
      </p:sp>
      <p:sp>
        <p:nvSpPr>
          <p:cNvPr id="4" name="Slide Number Placeholder 3"/>
          <p:cNvSpPr>
            <a:spLocks noGrp="1"/>
          </p:cNvSpPr>
          <p:nvPr>
            <p:ph type="sldNum" sz="quarter" idx="5"/>
          </p:nvPr>
        </p:nvSpPr>
        <p:spPr/>
        <p:txBody>
          <a:bodyPr/>
          <a:lstStyle/>
          <a:p>
            <a:fld id="{A4258B54-C63B-4925-A69B-E90D3878C3C5}" type="slidenum">
              <a:rPr lang="en-GB" smtClean="0"/>
              <a:t>20</a:t>
            </a:fld>
            <a:endParaRPr lang="en-GB" dirty="0"/>
          </a:p>
        </p:txBody>
      </p:sp>
    </p:spTree>
    <p:extLst>
      <p:ext uri="{BB962C8B-B14F-4D97-AF65-F5344CB8AC3E}">
        <p14:creationId xmlns:p14="http://schemas.microsoft.com/office/powerpoint/2010/main" val="1422456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0" dirty="0"/>
              <a:t>The Register is intended to be a public record of any financial or other interest you have that might, by their nature, be likely to conflict with your role as a member of the IJB. It helps ensure transparency and allows members of the public to understand any connections you may have to the work of the IJB and any decisions it might make.</a:t>
            </a:r>
          </a:p>
          <a:p>
            <a:endParaRPr lang="en-GB" sz="1100" b="0" dirty="0"/>
          </a:p>
          <a:p>
            <a:r>
              <a:rPr lang="en-GB" sz="1100" b="0" dirty="0"/>
              <a:t>It is your </a:t>
            </a:r>
            <a:r>
              <a:rPr lang="en-GB" sz="1100" b="1" dirty="0"/>
              <a:t>personal responsibility</a:t>
            </a:r>
            <a:r>
              <a:rPr lang="en-GB" sz="1100" b="0" dirty="0"/>
              <a:t> to ensure your Register of Interests is accurate and up to date.  </a:t>
            </a:r>
            <a:r>
              <a:rPr lang="en-GB" sz="1100" b="1" dirty="0"/>
              <a:t>You must ensure any changes are made within one month.</a:t>
            </a:r>
          </a:p>
          <a:p>
            <a:endParaRPr lang="en-GB" sz="1100" b="0" dirty="0"/>
          </a:p>
          <a:p>
            <a:r>
              <a:rPr lang="en-GB" sz="1100" b="0" dirty="0"/>
              <a:t>The Code sets out the interests, financial and otherwise, that you are required to include in your Register of Interests. If you are unclear about what and how much information to include in your Register of Interests, you can also </a:t>
            </a:r>
            <a:r>
              <a:rPr lang="en-GB" sz="1100" b="1" dirty="0"/>
              <a:t>seek advice </a:t>
            </a:r>
            <a:r>
              <a:rPr lang="en-GB" sz="1100" b="0" dirty="0"/>
              <a:t>from the Standards Officer or the Standards Commission.  </a:t>
            </a:r>
          </a:p>
          <a:p>
            <a:endParaRPr lang="en-GB" sz="1100" b="0" dirty="0"/>
          </a:p>
          <a:p>
            <a:r>
              <a:rPr lang="en-GB" sz="1100" b="0" dirty="0"/>
              <a:t>You should bear in mind that what you are required to register in the IJB’s Register of Interests and what you are required to declare may be different. You should note that </a:t>
            </a:r>
            <a:r>
              <a:rPr lang="en-GB" sz="1100" b="1" dirty="0"/>
              <a:t>subsequently declaring </a:t>
            </a:r>
            <a:r>
              <a:rPr lang="en-GB" sz="1100" b="0" dirty="0"/>
              <a:t>an interest at a meeting does not make up for any failure to register one as required by the Code.</a:t>
            </a:r>
          </a:p>
          <a:p>
            <a:endParaRPr lang="en-GB" sz="1100" b="0" dirty="0"/>
          </a:p>
          <a:p>
            <a:r>
              <a:rPr lang="en-GB" sz="1100" b="0" dirty="0"/>
              <a:t>If you are a councillor, health board member or member of another devolved public body, you should register your interest on the IJB’s Register of Interests under Category 1 (Remuneration) or 8 (Non-Financial Interests). </a:t>
            </a:r>
          </a:p>
          <a:p>
            <a:endParaRPr lang="en-GB" sz="1100" b="0" dirty="0"/>
          </a:p>
          <a:p>
            <a:r>
              <a:rPr lang="en-GB" sz="1100" b="0" dirty="0"/>
              <a:t>If you are a </a:t>
            </a:r>
            <a:r>
              <a:rPr lang="en-GB" sz="1100" b="1" dirty="0"/>
              <a:t>proxy or substitute member</a:t>
            </a:r>
            <a:r>
              <a:rPr lang="en-GB" sz="1100" b="0" dirty="0"/>
              <a:t>, you may be asked by the IJB to complete and submit a register of interests form before participating, to ensure compliance with the Code.</a:t>
            </a:r>
          </a:p>
          <a:p>
            <a:endParaRPr lang="en-GB" sz="1100" b="0" dirty="0"/>
          </a:p>
          <a:p>
            <a:r>
              <a:rPr lang="en-GB" sz="1100" b="1" dirty="0"/>
              <a:t>Case Example</a:t>
            </a:r>
            <a:r>
              <a:rPr lang="en-GB" sz="1100" b="0" dirty="0"/>
              <a:t>: You are aware that a councillor member of your IJB works for an MSP on a part-time basis. They have registered the employment with the Council and have openly discussed it on social media. The councillor member recently declared an interest in a proposal being considered by the IJB and took no part in the discussion and decision-making, as the MSP they work for has been vociferous in the media about their opposition to the proposal. You have noted, however, that they have not registered the employment on the IJB’s register of interests. Does this matter?</a:t>
            </a:r>
          </a:p>
          <a:p>
            <a:endParaRPr lang="en-GB" sz="1100" b="0" dirty="0"/>
          </a:p>
          <a:p>
            <a:r>
              <a:rPr lang="en-GB" sz="1100" b="0" dirty="0"/>
              <a:t>Yes.  If the employment is remunerated, it must be registered (within one month). The member does not need to state the amount of their salary, but must provide the name of the employer, nature of business and nature of the post they hold. The fact that the member has registered the employment with the Council and has been open about it on social media is not relevant to the question of whether they have complied with the provisions in the IJB’s Code. This is because the purpose of having a register is to provide information to the public about the interests of members which might influence their judgement, decision making and actions, or which might be perceived by a reasonable member of the public as doing so. Members of the public might only check the IJB’s register of interests, not the Council’s one. They may not access or see any postings on social media, or the minute of the meeting in question. Declaring a registerable interest will not remedy any failure to register it, as the fact that a member has declared an interest in one particular item does not necessarily preclude the possibility that they should have done so in respect of another similar or even entirely unconnected matter.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258B54-C63B-4925-A69B-E90D3878C3C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1076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The provisions in the Code concerning the acceptance of gifts and hospitality aim to avoid any perception that you and other members are using your roles on the IJB to obtain access to benefits that members of the public would otherwise be expected to pay for. They are also aimed at preventing you from being influenced (knowingly or not) into making decisions for reasons other than the public interest.</a:t>
            </a:r>
          </a:p>
          <a:p>
            <a:endParaRPr lang="en-GB" sz="1100" dirty="0"/>
          </a:p>
          <a:p>
            <a:r>
              <a:rPr lang="en-GB" sz="1100" dirty="0"/>
              <a:t>The Code makes it clear that the default position is that you should refuse all offers of gifts &amp; hospitality, except in very limited circumstances which are listed at paragraph 3.15. It should be noted that acceptance can include accepting the promise of a gift or hospitality.</a:t>
            </a:r>
          </a:p>
          <a:p>
            <a:endParaRPr lang="en-GB" sz="1100" dirty="0"/>
          </a:p>
          <a:p>
            <a:r>
              <a:rPr lang="en-GB" sz="1100" dirty="0"/>
              <a:t>The exceptions under paragraph 3.15 are:</a:t>
            </a:r>
          </a:p>
          <a:p>
            <a:pPr marL="228600" indent="-228600">
              <a:buFont typeface="+mj-lt"/>
              <a:buAutoNum type="alphaLcParenR"/>
            </a:pPr>
            <a:r>
              <a:rPr lang="en-GB" sz="1100" dirty="0"/>
              <a:t>minor items or tokens of modest intrinsic value offered on an infrequent basis (such as a pen or a notepad);</a:t>
            </a:r>
          </a:p>
          <a:p>
            <a:pPr marL="228600" indent="-228600">
              <a:buFont typeface="+mj-lt"/>
              <a:buAutoNum type="alphaLcParenR"/>
            </a:pPr>
            <a:r>
              <a:rPr lang="en-GB" sz="1100" dirty="0"/>
              <a:t>a gift being offered to the IJB;</a:t>
            </a:r>
          </a:p>
          <a:p>
            <a:pPr marL="228600" indent="-228600">
              <a:buFont typeface="+mj-lt"/>
              <a:buAutoNum type="alphaLcParenR"/>
            </a:pPr>
            <a:r>
              <a:rPr lang="en-GB" sz="1100" dirty="0"/>
              <a:t>hospitality that would reasonably be associated with your duties as a member (such as tea or coffee at a local event, or a buffet lunch included at a training event or conference); or</a:t>
            </a:r>
          </a:p>
          <a:p>
            <a:pPr marL="228600" indent="-228600">
              <a:buFont typeface="+mj-lt"/>
              <a:buAutoNum type="alphaLcParenR"/>
            </a:pPr>
            <a:r>
              <a:rPr lang="en-GB" sz="1100" dirty="0"/>
              <a:t>hospitality that has been approved in advance by the IJB. </a:t>
            </a:r>
          </a:p>
          <a:p>
            <a:endParaRPr lang="en-GB" sz="1100" dirty="0"/>
          </a:p>
          <a:p>
            <a:r>
              <a:rPr lang="en-GB" sz="1100" dirty="0"/>
              <a:t>In considering whether an offer of a gift or hospitality may fall within one of these exceptions, you are required to consider an objective test. This is: whether a member of the public, with knowledge of the relevant facts, would reasonably consider that acceptance of the gift or hospitality might lead you to being influenced in your discussion or decision-making.</a:t>
            </a:r>
          </a:p>
          <a:p>
            <a:endParaRPr lang="en-GB" sz="1100" dirty="0"/>
          </a:p>
          <a:p>
            <a:r>
              <a:rPr lang="en-GB" sz="1100" dirty="0"/>
              <a:t>You are required to advise your Standards Officer promptly if you are offered (but refuse) any gift or hospitality of any significant value and / or if you are offered any gift or hospitality from the same source on a repeated basis (so that the IJB can monitor this).</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22</a:t>
            </a:fld>
            <a:endParaRPr lang="en-GB" dirty="0"/>
          </a:p>
        </p:txBody>
      </p:sp>
    </p:spTree>
    <p:extLst>
      <p:ext uri="{BB962C8B-B14F-4D97-AF65-F5344CB8AC3E}">
        <p14:creationId xmlns:p14="http://schemas.microsoft.com/office/powerpoint/2010/main" val="4030220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The </a:t>
            </a:r>
            <a:r>
              <a:rPr lang="en-GB" sz="1100" b="1" dirty="0"/>
              <a:t>Scottish Government’s ‘On Board</a:t>
            </a:r>
            <a:r>
              <a:rPr lang="en-GB" sz="1100" dirty="0"/>
              <a:t>: a guide for members of statutory boards’ and the ‘Role, Responsibilities and Membership of the Integration Joint Board’ guidance, outline some helpful principles for roles on boards in general and for membership of an IJB.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You can contact the SCS for assistance with any aspects of the Code, via email: enquiries@standardscommission.org.uk. The SCS can also assist IJBs with training on the Code for their 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The Model Code, Guidance and Advice Notes are available on the </a:t>
            </a:r>
            <a:r>
              <a:rPr lang="en-GB" sz="1100" b="1" dirty="0"/>
              <a:t>SCS’s website</a:t>
            </a:r>
            <a:r>
              <a:rPr lang="en-GB" sz="1100" dirty="0"/>
              <a:t>, along with information about forthcoming Hearings, written decisions of Hearings that have been held and ‘no action’ decisions. Please also contact the SCS if you have any </a:t>
            </a:r>
            <a:r>
              <a:rPr lang="en-GB" sz="1100" b="1" dirty="0"/>
              <a:t>further examples </a:t>
            </a:r>
            <a:r>
              <a:rPr lang="en-GB" sz="1100" dirty="0"/>
              <a:t>that you would like it to include in its Guidance or Advice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r>
              <a:rPr lang="en-GB" sz="1100" dirty="0"/>
              <a:t>You can follow the SCS on LinkedIn and Facebook. </a:t>
            </a:r>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23</a:t>
            </a:fld>
            <a:endParaRPr lang="en-GB" dirty="0"/>
          </a:p>
        </p:txBody>
      </p:sp>
    </p:spTree>
    <p:extLst>
      <p:ext uri="{BB962C8B-B14F-4D97-AF65-F5344CB8AC3E}">
        <p14:creationId xmlns:p14="http://schemas.microsoft.com/office/powerpoint/2010/main" val="912057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This presentation, prepared by the Standards Commission (SCS), aims to provide members of Health and Social Care Integration Joint Boards (IJBs) with an overview of their responsibilities under the ethical standards framework. In particular, it seeks to help them to identify and deal with potential conflicts of interest. </a:t>
            </a:r>
          </a:p>
          <a:p>
            <a:endParaRPr lang="en-GB" sz="1100" dirty="0"/>
          </a:p>
          <a:p>
            <a:r>
              <a:rPr lang="en-GB" sz="1100" dirty="0"/>
              <a:t>All members of IJBs have a </a:t>
            </a:r>
            <a:r>
              <a:rPr lang="en-GB" sz="1100" b="1" dirty="0"/>
              <a:t>personal responsibility </a:t>
            </a:r>
            <a:r>
              <a:rPr lang="en-GB" sz="1100" dirty="0"/>
              <a:t>to comply with their IJB’s Code of Conduct. The Codes not only ensure a standard of behaviour, they help you demonstrate you are meeting the key principles of public life.</a:t>
            </a:r>
          </a:p>
          <a:p>
            <a:endParaRPr lang="en-GB" sz="1100" dirty="0"/>
          </a:p>
          <a:p>
            <a:r>
              <a:rPr lang="en-GB" sz="1100" dirty="0"/>
              <a:t>SCS has published an </a:t>
            </a:r>
            <a:r>
              <a:rPr lang="en-GB" sz="1100" b="1" dirty="0"/>
              <a:t>Advice Note for IJB Members </a:t>
            </a:r>
            <a:r>
              <a:rPr lang="en-GB" sz="1100" dirty="0"/>
              <a:t>which is intended to assist you in interpreting the Code’s provisions.</a:t>
            </a:r>
          </a:p>
          <a:p>
            <a:endParaRPr lang="en-GB" sz="1100" dirty="0"/>
          </a:p>
          <a:p>
            <a:r>
              <a:rPr lang="en-GB" sz="1100" dirty="0"/>
              <a:t>The Advice Note concentrates on the provisions of the Code that are likely to be the most relevant to IJB members and may cause the most issues in terms of interpretation and compliance. Some examples have been included both to assist you in relating the provisions to the situations and scenarios you may find yourself in or face. </a:t>
            </a:r>
          </a:p>
          <a:p>
            <a:endParaRPr lang="en-GB" sz="1100" dirty="0"/>
          </a:p>
          <a:p>
            <a:r>
              <a:rPr lang="en-GB" sz="1100" dirty="0"/>
              <a:t>All IJBs are required to appoint a </a:t>
            </a:r>
            <a:r>
              <a:rPr lang="en-GB" sz="1100" b="1" dirty="0"/>
              <a:t>Standards Officer</a:t>
            </a:r>
            <a:r>
              <a:rPr lang="en-GB" sz="1100" dirty="0"/>
              <a:t>. The Standards Commission’s Advice Note on the Role of a Standards Officer provides information on a Standards Officer’s role and responsibilities, within the ethical standards framework, and the duties they may be expected to undertake.  These can include ensuring that appropriate training is given to IJB members on the ethical standards framework, the IJB’s Code and any guidance issued by the Standards Commission.  The Standards Officer can also provide advice and support to members on the interpretation and application of the IJB’s Code. </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3</a:t>
            </a:fld>
            <a:endParaRPr lang="en-GB" dirty="0"/>
          </a:p>
        </p:txBody>
      </p:sp>
    </p:spTree>
    <p:extLst>
      <p:ext uri="{BB962C8B-B14F-4D97-AF65-F5344CB8AC3E}">
        <p14:creationId xmlns:p14="http://schemas.microsoft.com/office/powerpoint/2010/main" val="3042095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The role of the SCS is to encourage high ethical standards in public life. It does this by promoting and issuing guidance on Codes of Conduct for councillors and members of public bodies (such as IJBs), and by providing training and answering queries on how their provisions should be interpreted. </a:t>
            </a:r>
          </a:p>
          <a:p>
            <a:endParaRPr lang="en-GB" sz="1100" dirty="0"/>
          </a:p>
          <a:p>
            <a:r>
              <a:rPr lang="en-GB" sz="1100" dirty="0"/>
              <a:t>The SCS also adjudicates on alleged breaches of the Codes of Conduct by councillors and board members. If it finds that a councillor or board member has breached their Code, it is obliged to impose a sanction. The sanctions available are censure, suspension and disqualification.</a:t>
            </a:r>
          </a:p>
          <a:p>
            <a:endParaRPr lang="en-GB" sz="1100" dirty="0"/>
          </a:p>
          <a:p>
            <a:r>
              <a:rPr lang="en-GB" sz="1100" dirty="0"/>
              <a:t>The Public Bodies (Joint Working) (Integration Joint Boards) Scotland Order 2014 provides that an individual will be automatically disqualified from being a member of an IJB if, at any time, the SCS has suspended or disqualified them for a breach of a Code of Conduct of any organisation within its remit. This includes the Codes of Conduct for councillors and members of IJBs, health boards and other public bodies. </a:t>
            </a:r>
          </a:p>
          <a:p>
            <a:endParaRPr lang="en-GB" sz="1100" dirty="0"/>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4</a:t>
            </a:fld>
            <a:endParaRPr lang="en-GB" dirty="0"/>
          </a:p>
        </p:txBody>
      </p:sp>
    </p:spTree>
    <p:extLst>
      <p:ext uri="{BB962C8B-B14F-4D97-AF65-F5344CB8AC3E}">
        <p14:creationId xmlns:p14="http://schemas.microsoft.com/office/powerpoint/2010/main" val="1948759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The Code </a:t>
            </a:r>
            <a:r>
              <a:rPr lang="en-GB" sz="1100" b="1" dirty="0"/>
              <a:t>applies</a:t>
            </a:r>
            <a:r>
              <a:rPr lang="en-GB" sz="1100" dirty="0"/>
              <a:t> in all situations, and at all times, where:</a:t>
            </a:r>
          </a:p>
          <a:p>
            <a:pPr marL="171450" indent="-171450">
              <a:buFont typeface="Arial" panose="020B0604020202020204" pitchFamily="34" charset="0"/>
              <a:buChar char="•"/>
            </a:pPr>
            <a:r>
              <a:rPr lang="en-GB" sz="1100" dirty="0"/>
              <a:t>you are acting as a member of your IJB (such as when you are attending board meetings or are discussing IJB business with your board colleagues);</a:t>
            </a:r>
          </a:p>
          <a:p>
            <a:pPr marL="171450" indent="-171450">
              <a:buFont typeface="Arial" panose="020B0604020202020204" pitchFamily="34" charset="0"/>
              <a:buChar char="•"/>
            </a:pPr>
            <a:r>
              <a:rPr lang="en-GB" sz="1100" dirty="0"/>
              <a:t>you have referred to yourself as a member (for example, when attending a training event or when providing a quote to the media); and</a:t>
            </a:r>
          </a:p>
          <a:p>
            <a:pPr marL="171450" indent="-171450">
              <a:buFont typeface="Arial" panose="020B0604020202020204" pitchFamily="34" charset="0"/>
              <a:buChar char="•"/>
            </a:pPr>
            <a:r>
              <a:rPr lang="en-GB" sz="1100" dirty="0"/>
              <a:t>you could objectively be considered to be acting as a member. This can include when you are using social media.</a:t>
            </a:r>
          </a:p>
          <a:p>
            <a:r>
              <a:rPr lang="en-GB" sz="1100" dirty="0"/>
              <a:t>In determining whether the Code applies, the Standards Commission will consider whether a member of the public, with knowledge of the relevant facts, would reasonably consider that you were acting as a member of the IJB at the time of the events in question. Note: any proxy or substitute member is subject to the same responsibilities, obligations and standards of conduct as substantive members when acting in that capacity.</a:t>
            </a:r>
          </a:p>
          <a:p>
            <a:endParaRPr lang="en-GB" sz="1100" dirty="0"/>
          </a:p>
          <a:p>
            <a:r>
              <a:rPr lang="en-GB" sz="1100" dirty="0"/>
              <a:t>Your IJB should ensure that you receive appropriate </a:t>
            </a:r>
            <a:r>
              <a:rPr lang="en-GB" sz="1100" b="1" dirty="0"/>
              <a:t>training on the Code</a:t>
            </a:r>
            <a:r>
              <a:rPr lang="en-GB" sz="1100" dirty="0"/>
              <a:t>. You should ensure you attend any such training (or watch any recording made), along with any refresher training provided at a later date.</a:t>
            </a:r>
          </a:p>
          <a:p>
            <a:endParaRPr lang="en-GB" sz="1100" dirty="0"/>
          </a:p>
          <a:p>
            <a:r>
              <a:rPr lang="en-GB" sz="1100" dirty="0"/>
              <a:t>It is, however, your </a:t>
            </a:r>
            <a:r>
              <a:rPr lang="en-GB" sz="1100" b="1" dirty="0"/>
              <a:t>personal responsibility </a:t>
            </a:r>
            <a:r>
              <a:rPr lang="en-GB" sz="1100" dirty="0"/>
              <a:t>to ensure that you comply with the Code’s provisions. As a member, you are also expected to contribute to the promotion and maintenance of high standards of conduct by ensuring you lead by example. You should adhere to the key principles of public life (which are outlined in Section 2 of the Code) and should encourage your colleagues to do so. You should note that a breach of the Code can have an impact not just on you as an individual but also on the reputation of the IJB. This in turn can have a detrimental impact on public confidence in the IJB.</a:t>
            </a:r>
          </a:p>
          <a:p>
            <a:endParaRPr lang="en-GB" sz="1100" dirty="0"/>
          </a:p>
          <a:p>
            <a:r>
              <a:rPr lang="en-GB" sz="1100" dirty="0"/>
              <a:t>You can </a:t>
            </a:r>
            <a:r>
              <a:rPr lang="en-GB" sz="1100" b="1" dirty="0"/>
              <a:t>seek advice </a:t>
            </a:r>
            <a:r>
              <a:rPr lang="en-GB" sz="1100" dirty="0"/>
              <a:t>on the Code, or any other aspect of the ethical standards framework, from the SCS at any time. The IJB’s Chair and its Standards Officer can also provide advice and support on the interpretation and application of the Code.</a:t>
            </a:r>
          </a:p>
          <a:p>
            <a:endParaRPr lang="en-GB" sz="1100" dirty="0"/>
          </a:p>
          <a:p>
            <a:r>
              <a:rPr lang="en-GB" sz="1100" b="1" dirty="0"/>
              <a:t>Case Example</a:t>
            </a:r>
            <a:r>
              <a:rPr lang="en-GB" sz="1100" dirty="0"/>
              <a:t>: An example of where the Code might apply could be where an IJB member posts disrespectful comments about the Cabinet Secretary for Health and Social Care. Even if the member’s social media account was marked as personal and they had not referred to their IJB board role in the biography section, they still could be objectively considered to be acting in their capacity as a member if, for example, the account contained posts relating to the IJB business, or even general health or social care related issues.</a:t>
            </a:r>
          </a:p>
          <a:p>
            <a:endParaRPr lang="en-GB" sz="1100" b="1" dirty="0"/>
          </a:p>
          <a:p>
            <a:r>
              <a:rPr lang="en-GB" sz="1100" b="1" dirty="0"/>
              <a:t>Case Example</a:t>
            </a:r>
            <a:r>
              <a:rPr lang="en-GB" sz="1100" dirty="0"/>
              <a:t>: A further example of where the Code might apply could be where a member, when presenting at an external event, made reference to their role on the IJB board and publicly criticised the Chief Officer’s performance.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258B54-C63B-4925-A69B-E90D3878C3C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1386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IJB membership includes representatives from councils, NHS boards, GPs, the voluntary sector, unpaid carers, and service users. You should bear in mind that the reason for this is to encourage </a:t>
            </a:r>
            <a:r>
              <a:rPr lang="en-GB" sz="1100" b="1" dirty="0"/>
              <a:t>diversity of thought </a:t>
            </a:r>
            <a:r>
              <a:rPr lang="en-GB" sz="1100" dirty="0"/>
              <a:t>and to ensure that input from, and the </a:t>
            </a:r>
            <a:r>
              <a:rPr lang="en-GB" sz="1100" b="1" dirty="0"/>
              <a:t>perspectives</a:t>
            </a:r>
            <a:r>
              <a:rPr lang="en-GB" sz="1100" dirty="0"/>
              <a:t> of, all key stakeholders are considered in any decision-making. </a:t>
            </a:r>
          </a:p>
          <a:p>
            <a:endParaRPr lang="en-GB" sz="1100" dirty="0"/>
          </a:p>
          <a:p>
            <a:r>
              <a:rPr lang="en-GB" sz="1100" dirty="0"/>
              <a:t>You should ensure that you understand, respect and take account of </a:t>
            </a:r>
            <a:r>
              <a:rPr lang="en-GB" sz="1100" b="1" dirty="0"/>
              <a:t>differences</a:t>
            </a:r>
            <a:r>
              <a:rPr lang="en-GB" sz="1100" dirty="0"/>
              <a:t> in the backgrounds, knowledge, experiences and organisational cultures of your fellow members. This helps make sure matters are discussed in a respectful and constructive manner that, in turn, helps the IJB to work effectively. </a:t>
            </a:r>
          </a:p>
          <a:p>
            <a:endParaRPr lang="en-GB" sz="1100" dirty="0"/>
          </a:p>
          <a:p>
            <a:r>
              <a:rPr lang="en-GB" sz="1100" dirty="0"/>
              <a:t>It is important for IJBs to ensure </a:t>
            </a:r>
            <a:r>
              <a:rPr lang="en-GB" sz="1100" b="1" dirty="0"/>
              <a:t>governance and accountability </a:t>
            </a:r>
            <a:r>
              <a:rPr lang="en-GB" sz="1100" dirty="0"/>
              <a:t>in respect of both finance and performance.  You should ensure that you are fully aware of the IJB’s purpose, structure and strategic aims. You should also ensure you understand the functions it performs and the activities it undertakes. It is also important to have knowledge of the funding arrangements for the IJB, including the level of funding provided by the council and health board.  You should be satisfied you are aware of the IJB’s financial monitoring and reporting arrangements and also its approach to risk.   </a:t>
            </a:r>
          </a:p>
          <a:p>
            <a:endParaRPr lang="en-GB" sz="1100" dirty="0"/>
          </a:p>
          <a:p>
            <a:r>
              <a:rPr lang="en-GB" sz="1100" dirty="0"/>
              <a:t>Before accepting an appointment or nomination to sit on an IJB, you should be aware of its:</a:t>
            </a:r>
          </a:p>
          <a:p>
            <a:pPr marL="171450" indent="-171450">
              <a:buFont typeface="Arial" panose="020B0604020202020204" pitchFamily="34" charset="0"/>
              <a:buChar char="•"/>
            </a:pPr>
            <a:r>
              <a:rPr lang="en-GB" sz="1100" dirty="0"/>
              <a:t>Composition</a:t>
            </a:r>
          </a:p>
          <a:p>
            <a:pPr marL="171450" indent="-171450">
              <a:buFont typeface="Arial" panose="020B0604020202020204" pitchFamily="34" charset="0"/>
              <a:buChar char="•"/>
            </a:pPr>
            <a:r>
              <a:rPr lang="en-GB" sz="1100" dirty="0"/>
              <a:t>Purpose, structure, strategic aims and activities it undertakes</a:t>
            </a:r>
          </a:p>
          <a:p>
            <a:pPr marL="171450" indent="-171450">
              <a:buFont typeface="Arial" panose="020B0604020202020204" pitchFamily="34" charset="0"/>
              <a:buChar char="•"/>
            </a:pPr>
            <a:r>
              <a:rPr lang="en-GB" sz="1100" dirty="0"/>
              <a:t>Funding, financial monitoring and reporting arrangements</a:t>
            </a:r>
          </a:p>
          <a:p>
            <a:pPr marL="171450" indent="-171450">
              <a:buFont typeface="Arial" panose="020B0604020202020204" pitchFamily="34" charset="0"/>
              <a:buChar char="•"/>
            </a:pPr>
            <a:r>
              <a:rPr lang="en-GB" sz="1100" dirty="0"/>
              <a:t>Code of Conduct </a:t>
            </a:r>
          </a:p>
          <a:p>
            <a:endParaRPr lang="en-GB" sz="1100" dirty="0"/>
          </a:p>
          <a:p>
            <a:r>
              <a:rPr lang="en-GB" sz="1100" dirty="0"/>
              <a:t>And also that:</a:t>
            </a:r>
          </a:p>
          <a:p>
            <a:pPr marL="171450" indent="-171450">
              <a:buFont typeface="Arial" panose="020B0604020202020204" pitchFamily="34" charset="0"/>
              <a:buChar char="•"/>
            </a:pPr>
            <a:r>
              <a:rPr lang="en-GB" sz="1100" dirty="0"/>
              <a:t>You are obliged to act in the best interests of the IJB while acting as a member of it </a:t>
            </a:r>
          </a:p>
          <a:p>
            <a:pPr marL="171450" indent="-171450">
              <a:buFont typeface="Arial" panose="020B0604020202020204" pitchFamily="34" charset="0"/>
              <a:buChar char="•"/>
            </a:pPr>
            <a:r>
              <a:rPr lang="en-GB" sz="1100" dirty="0"/>
              <a:t>The potential for conflicts of interest to arise</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6</a:t>
            </a:fld>
            <a:endParaRPr lang="en-GB" dirty="0"/>
          </a:p>
        </p:txBody>
      </p:sp>
    </p:spTree>
    <p:extLst>
      <p:ext uri="{BB962C8B-B14F-4D97-AF65-F5344CB8AC3E}">
        <p14:creationId xmlns:p14="http://schemas.microsoft.com/office/powerpoint/2010/main" val="804191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When acting in that capacity, all members of the IJB have a duty to act in its </a:t>
            </a:r>
            <a:r>
              <a:rPr lang="en-GB" sz="1100" b="1" dirty="0"/>
              <a:t>best interests</a:t>
            </a:r>
            <a:r>
              <a:rPr lang="en-GB" sz="1100" dirty="0"/>
              <a:t>, as opposed to the interests of any constituency from which they have been appointed or nominated. All IJB members need to be aware of their obligations to the IJB and make sure these do not conflict with their obligations to their constituency and other bodies with which they are associated. This would include your council, NHS board (if you are a councillor or member of a health board) or political group.</a:t>
            </a:r>
          </a:p>
          <a:p>
            <a:endParaRPr lang="en-GB" sz="1100" dirty="0"/>
          </a:p>
          <a:p>
            <a:r>
              <a:rPr lang="en-GB" sz="1100" dirty="0"/>
              <a:t>It is important to note that the duty to act in the best interests of the IJB does not prevent you from bringing </a:t>
            </a:r>
            <a:r>
              <a:rPr lang="en-GB" sz="1100" b="1" dirty="0"/>
              <a:t>forward relevant experiences or perspectives </a:t>
            </a:r>
            <a:r>
              <a:rPr lang="en-GB" sz="1100" dirty="0"/>
              <a:t>from local groups or communities. Such input is appropriate and valuable, provided that decisions are ultimately made independently and on the basis of all relevant information and evidence.</a:t>
            </a:r>
          </a:p>
          <a:p>
            <a:endParaRPr lang="en-GB" sz="1100" dirty="0"/>
          </a:p>
          <a:p>
            <a:r>
              <a:rPr lang="en-GB" sz="1100" dirty="0"/>
              <a:t>In order to maintain public confidence, it is essential that IJB members not only make decisions, but are seen to be making decisions, </a:t>
            </a:r>
            <a:r>
              <a:rPr lang="en-GB" sz="1100" b="1" dirty="0"/>
              <a:t>both in the best interests of the IJB and based on the information provided </a:t>
            </a:r>
            <a:r>
              <a:rPr lang="en-GB" sz="1100" dirty="0"/>
              <a:t>by officers and matters discussed during any discussion at the IJB meeting in question (including the views expressed from all perspectives). You should not make or be seen to be making decisions based solely on the interests of any constituency (including any organisation, body or group of which you might be or reasonably be considered as representing). </a:t>
            </a:r>
          </a:p>
          <a:p>
            <a:endParaRPr lang="en-GB" sz="1100" dirty="0"/>
          </a:p>
          <a:p>
            <a:r>
              <a:rPr lang="en-GB" sz="1100" dirty="0"/>
              <a:t>The requirement to act in the interests of the IJB means you could be required to make decisions that could potentially be inconsistent with, or diverge from, the priorities or potential aims of any constituency from which you have been appointed. </a:t>
            </a:r>
          </a:p>
          <a:p>
            <a:endParaRPr lang="en-GB" sz="1100" dirty="0"/>
          </a:p>
          <a:p>
            <a:r>
              <a:rPr lang="en-GB" sz="1100" dirty="0"/>
              <a:t>The requirement for you to act in the best interest of the IJB and to maintain your independence as a board member applies both within the boardroom and outside it. No outside body, organisation, or community group is entitled to direct how you vote or to hold you accountable for your voting decisions. If you experience pressure of this kind, you should seek support from the Standards Officer or the Chair.</a:t>
            </a:r>
          </a:p>
          <a:p>
            <a:endParaRPr lang="en-GB" sz="1100" dirty="0"/>
          </a:p>
          <a:p>
            <a:r>
              <a:rPr lang="en-GB" sz="1100" dirty="0"/>
              <a:t>This does not mean you are required to support every proposal or should avoid challenging recommendations made. </a:t>
            </a:r>
            <a:r>
              <a:rPr lang="en-GB" sz="1100" b="1" dirty="0"/>
              <a:t>Challenging decisions </a:t>
            </a:r>
            <a:r>
              <a:rPr lang="en-GB" sz="1100" dirty="0"/>
              <a:t>with evidence, asking questions for purpose of legitimate scrutiny, and highlighting the potential impact on constituents and service users is an important part of acting in the best interests of the IJB, because they help the board make better and informed decisions. It should also be noted that it may be that members reach different conclusions about what constitutes the best interests of the IJB and best value, while still exercising independent judgement. </a:t>
            </a:r>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7</a:t>
            </a:fld>
            <a:endParaRPr lang="en-GB" dirty="0"/>
          </a:p>
        </p:txBody>
      </p:sp>
    </p:spTree>
    <p:extLst>
      <p:ext uri="{BB962C8B-B14F-4D97-AF65-F5344CB8AC3E}">
        <p14:creationId xmlns:p14="http://schemas.microsoft.com/office/powerpoint/2010/main" val="62234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t>Your role as a lived experience member</a:t>
            </a:r>
            <a:r>
              <a:rPr lang="en-GB" sz="1100" dirty="0"/>
              <a:t>: you are appointed to bring valuable knowledge and insight from lived experience into IJB discussions to contribute to discussions and inform decisions. This means sharing perspectives, experiences and highlighting the potential impact of any decisions. However, you are not appointed to act as a delegate or mandated representative, or to be an advocate for any particular group or constituency. Instead, you are required to exercise your own judgement and act in the best interests of the IJB overall when contributing to discussions and when making decisions. </a:t>
            </a:r>
          </a:p>
          <a:p>
            <a:endParaRPr lang="en-GB" sz="1100" dirty="0"/>
          </a:p>
          <a:p>
            <a:r>
              <a:rPr lang="en-GB" sz="1100" dirty="0"/>
              <a:t>Lived experience members are encouraged to maintain their connections with carers, service users, and community groups between meetings. Talking to people, maintaining regular relationships with voluntary and community organisations, attending forums, and listening to community views between meetings is how lived experience members stay informed and grounded, and helps them make a valuable contribution to the board. This is consistent with good practice for any board member who seeks to be well-informed as it helps members identify the likely effect of decisions on people and organisations and provide appropriate feedback on public IJB discussions and decisions. There is, however, an important distinction between </a:t>
            </a:r>
            <a:r>
              <a:rPr lang="en-GB" sz="1100" b="1" dirty="0"/>
              <a:t>gathering views to inform your perspective and independent judgment</a:t>
            </a:r>
            <a:r>
              <a:rPr lang="en-GB" sz="1100" dirty="0"/>
              <a:t> (which is appropriate) and seeking instructions from an outside body about how to vote (which is not allowed). Engaging with the carer community before a meeting and then exercising your own independent judgment at the meeting does not, in itself, create any conflict of interest.</a:t>
            </a:r>
          </a:p>
          <a:p>
            <a:endParaRPr lang="en-GB" sz="1100" dirty="0"/>
          </a:p>
          <a:p>
            <a:r>
              <a:rPr lang="en-GB" sz="1100" dirty="0"/>
              <a:t>You and your fellow board members are responsible for overseeing the IJB and scrutinising performance to ensure that it is being properly run, with all funds being used appropriately and in accordance with ‘best value’ principles. As a lived experience member, you can inform the board about your experiences, and the views, perspectives and priorities of your constituency*.</a:t>
            </a:r>
          </a:p>
          <a:p>
            <a:r>
              <a:rPr lang="en-GB" sz="1100" dirty="0"/>
              <a:t>*If you are a lived experience member, your constituency is any category, group or body of service users, unpaid carers or from the third sector, from which you have been appointed or recruited. </a:t>
            </a:r>
          </a:p>
          <a:p>
            <a:endParaRPr lang="en-GB" sz="1100" dirty="0"/>
          </a:p>
          <a:p>
            <a:r>
              <a:rPr lang="en-GB" sz="1100" dirty="0"/>
              <a:t>The SCS has produced a </a:t>
            </a:r>
            <a:r>
              <a:rPr lang="en-GB" sz="1100" b="1" dirty="0"/>
              <a:t>Card for Lived Experience Members of IJBs </a:t>
            </a:r>
            <a:r>
              <a:rPr lang="en-GB" sz="1100" dirty="0"/>
              <a:t>that is aimed at helping you manage the expectations of others, in respect of what you can and cannot do while acting as a member of their IJB. </a:t>
            </a:r>
          </a:p>
          <a:p>
            <a:endParaRPr lang="en-GB" sz="1100" dirty="0"/>
          </a:p>
          <a:p>
            <a:r>
              <a:rPr lang="en-GB" sz="1100" b="1" dirty="0"/>
              <a:t>Your role as a councillor or health board IJB member</a:t>
            </a:r>
            <a:r>
              <a:rPr lang="en-GB" sz="1100" dirty="0"/>
              <a:t>: you are appointed or nominated by your council or health board to bring knowledge and insights from its perspective. Councillor and health board members can inform the IJB about the council’s and health board’s policies and priorities. Again, however, when acting as members of the IJB, you have a duty to exercise your own judgement and act in its best interests, as opposed to the interests of the council or health board from which you have been appointed or nominated. You need to be aware of your obligations to the IJB and make sure these do not conflict with your obligations to your constituency. </a:t>
            </a:r>
          </a:p>
          <a:p>
            <a:endParaRPr lang="en-GB" sz="1100" dirty="0"/>
          </a:p>
          <a:p>
            <a:r>
              <a:rPr lang="en-GB" sz="1100" dirty="0"/>
              <a:t>Councillor and health board members are also encouraged to talk to their colleagues, council and health board officers, constituents and service users to ensure they are well-informed about all perspectives. This is consistent with good practice for any board member who seeks to be well-informed. Again, however, there is an important distinction between gathering views to inform your perspective and independent judgment (which is appropriate) and seeking instructions from an outside body about how to vote (which is not allowed). Engaging with others before a meeting and then exercising your own independent judgment at the meeting does not, in itself, create any conflict of interest.</a:t>
            </a:r>
          </a:p>
          <a:p>
            <a:r>
              <a:rPr lang="en-GB" sz="1100" dirty="0"/>
              <a:t>*If you are a councillor or health board member, your constituency is the council or health board from which you have been appointed or nominated.</a:t>
            </a:r>
          </a:p>
          <a:p>
            <a:endParaRPr lang="en-GB" sz="1100" dirty="0"/>
          </a:p>
          <a:p>
            <a:r>
              <a:rPr lang="en-GB" sz="1100" dirty="0"/>
              <a:t>The SCS has produced a </a:t>
            </a:r>
            <a:r>
              <a:rPr lang="en-GB" sz="1100" b="1" dirty="0"/>
              <a:t>Card for Councillor Members of IJBs </a:t>
            </a:r>
            <a:r>
              <a:rPr lang="en-GB" sz="1100" dirty="0"/>
              <a:t>that is aimed at helping them manage the expectations of their constituents, in respect of what they can and cannot do while acting as a member of their IJB. </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8</a:t>
            </a:fld>
            <a:endParaRPr lang="en-GB" dirty="0"/>
          </a:p>
        </p:txBody>
      </p:sp>
    </p:spTree>
    <p:extLst>
      <p:ext uri="{BB962C8B-B14F-4D97-AF65-F5344CB8AC3E}">
        <p14:creationId xmlns:p14="http://schemas.microsoft.com/office/powerpoint/2010/main" val="3765482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t>Case Example</a:t>
            </a:r>
            <a:r>
              <a:rPr lang="en-GB" sz="1100" dirty="0"/>
              <a:t>: If an IJB is being asked to make a decision on service provision, for budget reasons, that could result in an increased demand on hospital services, any members who have been appointed to the IJB from a health board will be required to consider and decide the matters in the IJB’s best interests and not of the health board.</a:t>
            </a:r>
          </a:p>
          <a:p>
            <a:endParaRPr lang="en-GB" sz="1100" dirty="0"/>
          </a:p>
          <a:p>
            <a:r>
              <a:rPr lang="en-GB" sz="1100" b="1" dirty="0"/>
              <a:t>Case Study 1: </a:t>
            </a:r>
            <a:r>
              <a:rPr lang="en-GB" sz="1100" dirty="0"/>
              <a:t>You are a councillor member of an IJB. The IJB is to consider a plan to decommission respite services currently delivered at a unit in your constituency ward. You understand that the proposal will ensure best value and consider it to be appropriate in terms of modernising interventions and services in the overall region. You are aware, however, that there is support for retaining the unit amongst your constituents, who consider that it provides an essential local service for carers and the elderly. How do you reconcile your roles and the different considerations?</a:t>
            </a:r>
          </a:p>
          <a:p>
            <a:endParaRPr lang="en-GB" sz="1100" dirty="0"/>
          </a:p>
          <a:p>
            <a:r>
              <a:rPr lang="en-GB" sz="1100" dirty="0"/>
              <a:t>You are obliged under the IJB’s Code to act in its best interests while carrying out your duties as a member of it. As such, when considering the plan, you must base your decision on the interests of the IJB, even if these are inconsistent with what you think may be the interests of your ward constituents.</a:t>
            </a:r>
          </a:p>
          <a:p>
            <a:endParaRPr lang="en-GB" sz="1100" dirty="0"/>
          </a:p>
          <a:p>
            <a:r>
              <a:rPr lang="en-GB" sz="1100" b="1" dirty="0"/>
              <a:t>Case Study 2: </a:t>
            </a:r>
            <a:r>
              <a:rPr lang="en-GB" sz="1100" dirty="0"/>
              <a:t>You are a carer representative. Your IJB is to consider a plan to decommission respite services currently delivered at a unit in the area. You understand the recommendation is being made as officers consider the proposal will ensure best value and consider it to be appropriate in terms of modernising interventions and services in the overall region. You belong to a carer network group and are aware, however, that local members of the group support retaining the unit as they consider it provides an essential local service for carers and the elderly. How do you reconcile your responsibilities and the different considerations?</a:t>
            </a:r>
          </a:p>
          <a:p>
            <a:endParaRPr lang="en-GB" sz="1100" dirty="0"/>
          </a:p>
          <a:p>
            <a:r>
              <a:rPr lang="en-GB" sz="1100" dirty="0"/>
              <a:t>Provided you are not disclosing any confidential information, you are entitled, before any IJB meeting, to speak to carers or service users. This includes attending any carers’ forum or meeting the group has arranged to listen to any views about the proposal.   </a:t>
            </a:r>
          </a:p>
          <a:p>
            <a:endParaRPr lang="en-GB" sz="1100" dirty="0"/>
          </a:p>
          <a:p>
            <a:r>
              <a:rPr lang="en-GB" sz="1100" dirty="0"/>
              <a:t>You are, however, obliged under the IJB’s Code to act in its best interests while carrying out your duties as a member of it. As such, when considering the plan, you can share any insights you have as to the potential impact. In reaching your decision, you can draw attention to the views of carers and service users to ensure the Board is fully informed.  You must, however, consider all the available evidence and information and base your decision on the interests of the IJB. This means you might make a decision on the proposal that is inconsistent with what you think may be the wishes and interests of local members of your carer network group or its view. Doing so does not mean you have failed to represent carers. Equally, having considered all the available evidence and information, you may make a decision that you consider to be in the IJB’s interest, that is also compatible with the views of the local group. Doing so does not mean you are simply representing them and not fulfilling your duties as an IJB member.</a:t>
            </a:r>
          </a:p>
          <a:p>
            <a:endParaRPr lang="en-GB" sz="1100" dirty="0"/>
          </a:p>
          <a:p>
            <a:r>
              <a:rPr lang="en-GB" sz="1100" b="1" dirty="0"/>
              <a:t>Case Study 3: </a:t>
            </a:r>
            <a:r>
              <a:rPr lang="en-GB" sz="1100" dirty="0"/>
              <a:t>You are a carer representative and regularly attend a local carers forum. Before an IJB meeting, members of the forum express strong opposition to a proposal to redesign respite care services. You bring their concerns and experiences to the IJB discussion. However, after considering all the evidence presented to the Board, including the impact assessment and proposed alternatives, you reach a different conclusion from many of the carers you have spoken to. Have you failed in your role as a carer representative?</a:t>
            </a:r>
          </a:p>
          <a:p>
            <a:endParaRPr lang="en-GB" sz="1100" dirty="0"/>
          </a:p>
          <a:p>
            <a:r>
              <a:rPr lang="en-GB" sz="1100" dirty="0"/>
              <a:t>No. Your role is to ensure that carers' experiences and perspectives are considered as part of the Board's discussions and decision-making. You are not required to act under instruction from a carers’ forum or any other group. As a member of the IJB, you are expected to exercise your own independent judgement, informed by your lived experience as a carer and your engagement with other carers.</a:t>
            </a:r>
          </a:p>
          <a:p>
            <a:endParaRPr lang="en-GB" dirty="0"/>
          </a:p>
        </p:txBody>
      </p:sp>
      <p:sp>
        <p:nvSpPr>
          <p:cNvPr id="4" name="Slide Number Placeholder 3"/>
          <p:cNvSpPr>
            <a:spLocks noGrp="1"/>
          </p:cNvSpPr>
          <p:nvPr>
            <p:ph type="sldNum" sz="quarter" idx="5"/>
          </p:nvPr>
        </p:nvSpPr>
        <p:spPr/>
        <p:txBody>
          <a:bodyPr/>
          <a:lstStyle/>
          <a:p>
            <a:fld id="{A4258B54-C63B-4925-A69B-E90D3878C3C5}" type="slidenum">
              <a:rPr lang="en-GB" smtClean="0"/>
              <a:t>9</a:t>
            </a:fld>
            <a:endParaRPr lang="en-GB" dirty="0"/>
          </a:p>
        </p:txBody>
      </p:sp>
    </p:spTree>
    <p:extLst>
      <p:ext uri="{BB962C8B-B14F-4D97-AF65-F5344CB8AC3E}">
        <p14:creationId xmlns:p14="http://schemas.microsoft.com/office/powerpoint/2010/main" val="7655645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65528" y="0"/>
            <a:ext cx="6353549" cy="6858000"/>
          </a:xfrm>
          <a:prstGeom prst="rect">
            <a:avLst/>
          </a:prstGeom>
          <a:solidFill>
            <a:srgbClr val="8B1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ctrTitle"/>
          </p:nvPr>
        </p:nvSpPr>
        <p:spPr>
          <a:xfrm>
            <a:off x="0" y="1886628"/>
            <a:ext cx="6288021" cy="2170345"/>
          </a:xfrm>
        </p:spPr>
        <p:txBody>
          <a:bodyPr/>
          <a:lstStyle>
            <a:lvl1pPr>
              <a:defRPr>
                <a:solidFill>
                  <a:srgbClr val="131F4B"/>
                </a:solidFill>
              </a:defRPr>
            </a:lvl1pPr>
          </a:lstStyle>
          <a:p>
            <a:r>
              <a:rPr lang="en-US"/>
              <a:t>Click to edit Master title style</a:t>
            </a:r>
            <a:endParaRPr lang="en-GB" dirty="0"/>
          </a:p>
        </p:txBody>
      </p:sp>
      <p:sp>
        <p:nvSpPr>
          <p:cNvPr id="3" name="Subtitle 2"/>
          <p:cNvSpPr>
            <a:spLocks noGrp="1"/>
          </p:cNvSpPr>
          <p:nvPr>
            <p:ph type="subTitle" idx="1"/>
          </p:nvPr>
        </p:nvSpPr>
        <p:spPr>
          <a:xfrm>
            <a:off x="6288021" y="3886200"/>
            <a:ext cx="5903979" cy="1752600"/>
          </a:xfrm>
        </p:spPr>
        <p:txBody>
          <a:bodyPr/>
          <a:lstStyle>
            <a:lvl1pPr marL="0" indent="0" algn="ctr">
              <a:buNone/>
              <a:defRPr>
                <a:solidFill>
                  <a:srgbClr val="131F4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a:extLst>
              <a:ext uri="{FF2B5EF4-FFF2-40B4-BE49-F238E27FC236}">
                <a16:creationId xmlns:a16="http://schemas.microsoft.com/office/drawing/2014/main" id="{31A8A5DE-9CF3-45A6-BD90-2285A5E865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3130" y="188640"/>
            <a:ext cx="3413760" cy="1472184"/>
          </a:xfrm>
          <a:prstGeom prst="rect">
            <a:avLst/>
          </a:prstGeom>
        </p:spPr>
      </p:pic>
    </p:spTree>
    <p:extLst>
      <p:ext uri="{BB962C8B-B14F-4D97-AF65-F5344CB8AC3E}">
        <p14:creationId xmlns:p14="http://schemas.microsoft.com/office/powerpoint/2010/main" val="367609660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26" name="Picture 2" descr="G:\4 - Office Management\Stationery\SCS Logos\STD COMM roundel 2 red.jpg"/>
          <p:cNvPicPr>
            <a:picLocks noChangeAspect="1" noChangeArrowheads="1"/>
          </p:cNvPicPr>
          <p:nvPr/>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sharpenSoften amount="11000"/>
                    </a14:imgEffect>
                    <a14:imgEffect>
                      <a14:colorTemperature colorTemp="6625"/>
                    </a14:imgEffect>
                    <a14:imgEffect>
                      <a14:saturation sat="0"/>
                    </a14:imgEffect>
                    <a14:imgEffect>
                      <a14:brightnessContrast bright="44000" contrast="42000"/>
                    </a14:imgEffect>
                  </a14:imgLayer>
                </a14:imgProps>
              </a:ext>
              <a:ext uri="{28A0092B-C50C-407E-A947-70E740481C1C}">
                <a14:useLocalDpi xmlns:a14="http://schemas.microsoft.com/office/drawing/2010/main" val="0"/>
              </a:ext>
            </a:extLst>
          </a:blip>
          <a:srcRect l="12116" t="3354" r="50000" b="3839"/>
          <a:stretch/>
        </p:blipFill>
        <p:spPr bwMode="auto">
          <a:xfrm>
            <a:off x="8904312" y="0"/>
            <a:ext cx="3287688"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65528" y="0"/>
            <a:ext cx="1360995" cy="6858000"/>
          </a:xfrm>
          <a:prstGeom prst="rect">
            <a:avLst/>
          </a:prstGeom>
          <a:solidFill>
            <a:srgbClr val="8B1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1391478" y="274638"/>
            <a:ext cx="10286933" cy="1143000"/>
          </a:xfrm>
        </p:spPr>
        <p:txBody>
          <a:bodyPr/>
          <a:lstStyle>
            <a:lvl1pPr algn="l">
              <a:defRPr b="1">
                <a:solidFill>
                  <a:srgbClr val="131F4B"/>
                </a:solidFill>
              </a:defRPr>
            </a:lvl1pPr>
          </a:lstStyle>
          <a:p>
            <a:r>
              <a:rPr lang="en-US"/>
              <a:t>Click to edit Master title style</a:t>
            </a:r>
            <a:endParaRPr lang="en-GB" dirty="0"/>
          </a:p>
        </p:txBody>
      </p:sp>
      <p:sp>
        <p:nvSpPr>
          <p:cNvPr id="3" name="Content Placeholder 2"/>
          <p:cNvSpPr>
            <a:spLocks noGrp="1"/>
          </p:cNvSpPr>
          <p:nvPr>
            <p:ph idx="1"/>
          </p:nvPr>
        </p:nvSpPr>
        <p:spPr>
          <a:xfrm>
            <a:off x="1391658" y="1412776"/>
            <a:ext cx="10286933" cy="5040560"/>
          </a:xfrm>
        </p:spPr>
        <p:txBody>
          <a:bodyPr/>
          <a:lstStyle>
            <a:lvl1pPr>
              <a:defRPr baseline="0">
                <a:solidFill>
                  <a:srgbClr val="7030A0"/>
                </a:solidFill>
              </a:defRPr>
            </a:lvl1pPr>
            <a:lvl2pPr>
              <a:defRPr>
                <a:solidFill>
                  <a:srgbClr val="131F4B"/>
                </a:solidFill>
              </a:defRPr>
            </a:lvl2pPr>
            <a:lvl3pPr>
              <a:defRPr>
                <a:solidFill>
                  <a:srgbClr val="131F4B"/>
                </a:solidFill>
              </a:defRPr>
            </a:lvl3pPr>
            <a:lvl4pPr>
              <a:defRPr>
                <a:solidFill>
                  <a:srgbClr val="131F4B"/>
                </a:solidFill>
              </a:defRPr>
            </a:lvl4pPr>
            <a:lvl5pPr>
              <a:defRPr>
                <a:solidFill>
                  <a:srgbClr val="131F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350085175"/>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FBD32BC-B26A-4FAA-9A0A-535AFB6E7580}" type="slidenum">
              <a:rPr lang="en-GB" smtClean="0"/>
              <a:t>‹#›</a:t>
            </a:fld>
            <a:endParaRPr lang="en-GB" dirty="0"/>
          </a:p>
        </p:txBody>
      </p:sp>
      <p:sp>
        <p:nvSpPr>
          <p:cNvPr id="9" name="Rectangle 8"/>
          <p:cNvSpPr/>
          <p:nvPr/>
        </p:nvSpPr>
        <p:spPr>
          <a:xfrm>
            <a:off x="-65528" y="0"/>
            <a:ext cx="1360995" cy="6858000"/>
          </a:xfrm>
          <a:prstGeom prst="rect">
            <a:avLst/>
          </a:prstGeom>
          <a:solidFill>
            <a:srgbClr val="8B1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Text Placeholder 2"/>
          <p:cNvSpPr>
            <a:spLocks noGrp="1"/>
          </p:cNvSpPr>
          <p:nvPr>
            <p:ph type="body" idx="1"/>
          </p:nvPr>
        </p:nvSpPr>
        <p:spPr>
          <a:xfrm>
            <a:off x="1295466" y="2906713"/>
            <a:ext cx="10030817"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 name="Title 1"/>
          <p:cNvSpPr>
            <a:spLocks noGrp="1"/>
          </p:cNvSpPr>
          <p:nvPr>
            <p:ph type="title"/>
          </p:nvPr>
        </p:nvSpPr>
        <p:spPr>
          <a:xfrm>
            <a:off x="1295466" y="4406901"/>
            <a:ext cx="10030817" cy="1362075"/>
          </a:xfrm>
        </p:spPr>
        <p:txBody>
          <a:bodyPr anchor="t"/>
          <a:lstStyle>
            <a:lvl1pPr algn="l">
              <a:defRPr sz="4000" b="1" cap="all">
                <a:solidFill>
                  <a:srgbClr val="131F4B"/>
                </a:solidFill>
              </a:defRPr>
            </a:lvl1pPr>
          </a:lstStyle>
          <a:p>
            <a:r>
              <a:rPr lang="en-US"/>
              <a:t>Click to edit Master title style</a:t>
            </a:r>
            <a:endParaRPr lang="en-GB" dirty="0"/>
          </a:p>
        </p:txBody>
      </p:sp>
      <p:pic>
        <p:nvPicPr>
          <p:cNvPr id="8" name="Picture 2" descr="G:\4 - Office Management\Stationery\SCS Logos\STD COMM roundel 2 red.jpg">
            <a:extLst>
              <a:ext uri="{FF2B5EF4-FFF2-40B4-BE49-F238E27FC236}">
                <a16:creationId xmlns:a16="http://schemas.microsoft.com/office/drawing/2014/main" id="{C905F332-46E3-4BCA-B32B-57A96E4E6A80}"/>
              </a:ext>
            </a:extLst>
          </p:cNvPr>
          <p:cNvPicPr>
            <a:picLocks noChangeAspect="1" noChangeArrowheads="1"/>
          </p:cNvPicPr>
          <p:nvPr/>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sharpenSoften amount="11000"/>
                    </a14:imgEffect>
                    <a14:imgEffect>
                      <a14:colorTemperature colorTemp="6625"/>
                    </a14:imgEffect>
                    <a14:imgEffect>
                      <a14:saturation sat="0"/>
                    </a14:imgEffect>
                    <a14:imgEffect>
                      <a14:brightnessContrast bright="44000" contrast="42000"/>
                    </a14:imgEffect>
                  </a14:imgLayer>
                </a14:imgProps>
              </a:ext>
              <a:ext uri="{28A0092B-C50C-407E-A947-70E740481C1C}">
                <a14:useLocalDpi xmlns:a14="http://schemas.microsoft.com/office/drawing/2010/main" val="0"/>
              </a:ext>
            </a:extLst>
          </a:blip>
          <a:srcRect l="12116" t="3354" r="50000" b="3839"/>
          <a:stretch/>
        </p:blipFill>
        <p:spPr bwMode="auto">
          <a:xfrm>
            <a:off x="8904312" y="0"/>
            <a:ext cx="3287688"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57693"/>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77686" y="1600201"/>
            <a:ext cx="5088565" cy="4525963"/>
          </a:xfrm>
        </p:spPr>
        <p:txBody>
          <a:bodyPr/>
          <a:lstStyle>
            <a:lvl1pPr>
              <a:defRPr sz="2800" baseline="0">
                <a:solidFill>
                  <a:srgbClr val="7030A0"/>
                </a:solidFill>
              </a:defRPr>
            </a:lvl1pPr>
            <a:lvl2pPr>
              <a:defRPr sz="2400">
                <a:solidFill>
                  <a:srgbClr val="131F4B"/>
                </a:solidFill>
              </a:defRPr>
            </a:lvl2pPr>
            <a:lvl3pPr>
              <a:defRPr sz="2000">
                <a:solidFill>
                  <a:srgbClr val="131F4B"/>
                </a:solidFill>
              </a:defRPr>
            </a:lvl3pPr>
            <a:lvl4pPr>
              <a:defRPr sz="1800">
                <a:solidFill>
                  <a:srgbClr val="131F4B"/>
                </a:solidFill>
              </a:defRPr>
            </a:lvl4pPr>
            <a:lvl5pPr>
              <a:defRPr sz="1800">
                <a:solidFill>
                  <a:srgbClr val="131F4B"/>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3FBD32BC-B26A-4FAA-9A0A-535AFB6E7580}" type="slidenum">
              <a:rPr lang="en-GB" smtClean="0"/>
              <a:t>‹#›</a:t>
            </a:fld>
            <a:endParaRPr lang="en-GB" dirty="0"/>
          </a:p>
        </p:txBody>
      </p:sp>
      <p:sp>
        <p:nvSpPr>
          <p:cNvPr id="10" name="Rectangle 9"/>
          <p:cNvSpPr/>
          <p:nvPr/>
        </p:nvSpPr>
        <p:spPr>
          <a:xfrm>
            <a:off x="-65528" y="0"/>
            <a:ext cx="1360995" cy="6858000"/>
          </a:xfrm>
          <a:prstGeom prst="rect">
            <a:avLst/>
          </a:prstGeom>
          <a:solidFill>
            <a:srgbClr val="8B1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4" name="Content Placeholder 3"/>
          <p:cNvSpPr>
            <a:spLocks noGrp="1"/>
          </p:cNvSpPr>
          <p:nvPr>
            <p:ph sz="half" idx="2"/>
          </p:nvPr>
        </p:nvSpPr>
        <p:spPr>
          <a:xfrm>
            <a:off x="6946304" y="1600201"/>
            <a:ext cx="4718315" cy="4525963"/>
          </a:xfrm>
        </p:spPr>
        <p:txBody>
          <a:bodyPr/>
          <a:lstStyle>
            <a:lvl1pPr>
              <a:defRPr sz="2800" baseline="0">
                <a:solidFill>
                  <a:srgbClr val="7030A0"/>
                </a:solidFill>
              </a:defRPr>
            </a:lvl1pPr>
            <a:lvl2pPr>
              <a:defRPr sz="2400">
                <a:solidFill>
                  <a:srgbClr val="131F4B"/>
                </a:solidFill>
              </a:defRPr>
            </a:lvl2pPr>
            <a:lvl3pPr>
              <a:defRPr sz="2000">
                <a:solidFill>
                  <a:srgbClr val="131F4B"/>
                </a:solidFill>
              </a:defRPr>
            </a:lvl3pPr>
            <a:lvl4pPr>
              <a:defRPr sz="1800">
                <a:solidFill>
                  <a:srgbClr val="131F4B"/>
                </a:solidFill>
              </a:defRPr>
            </a:lvl4pPr>
            <a:lvl5pPr>
              <a:defRPr sz="1800">
                <a:solidFill>
                  <a:srgbClr val="131F4B"/>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377686" y="274638"/>
            <a:ext cx="10286933" cy="1143000"/>
          </a:xfrm>
        </p:spPr>
        <p:txBody>
          <a:bodyPr/>
          <a:lstStyle>
            <a:lvl1pPr algn="l">
              <a:defRPr b="1">
                <a:solidFill>
                  <a:srgbClr val="131F4B"/>
                </a:solidFill>
              </a:defRPr>
            </a:lvl1pPr>
          </a:lstStyle>
          <a:p>
            <a:r>
              <a:rPr lang="en-US"/>
              <a:t>Click to edit Master title style</a:t>
            </a:r>
            <a:endParaRPr lang="en-GB" dirty="0"/>
          </a:p>
        </p:txBody>
      </p:sp>
      <p:pic>
        <p:nvPicPr>
          <p:cNvPr id="11" name="Picture 2" descr="G:\4 - Office Management\Stationery\SCS Logos\STD COMM roundel 2 red.jpg">
            <a:extLst>
              <a:ext uri="{FF2B5EF4-FFF2-40B4-BE49-F238E27FC236}">
                <a16:creationId xmlns:a16="http://schemas.microsoft.com/office/drawing/2014/main" id="{DC8577A5-1B52-4A86-B341-3A7701CC0E70}"/>
              </a:ext>
            </a:extLst>
          </p:cNvPr>
          <p:cNvPicPr>
            <a:picLocks noChangeAspect="1" noChangeArrowheads="1"/>
          </p:cNvPicPr>
          <p:nvPr/>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sharpenSoften amount="11000"/>
                    </a14:imgEffect>
                    <a14:imgEffect>
                      <a14:colorTemperature colorTemp="6625"/>
                    </a14:imgEffect>
                    <a14:imgEffect>
                      <a14:saturation sat="0"/>
                    </a14:imgEffect>
                    <a14:imgEffect>
                      <a14:brightnessContrast bright="44000" contrast="42000"/>
                    </a14:imgEffect>
                  </a14:imgLayer>
                </a14:imgProps>
              </a:ext>
              <a:ext uri="{28A0092B-C50C-407E-A947-70E740481C1C}">
                <a14:useLocalDpi xmlns:a14="http://schemas.microsoft.com/office/drawing/2010/main" val="0"/>
              </a:ext>
            </a:extLst>
          </a:blip>
          <a:srcRect l="12116" t="3354" r="50000" b="3839"/>
          <a:stretch/>
        </p:blipFill>
        <p:spPr bwMode="auto">
          <a:xfrm>
            <a:off x="8904312" y="0"/>
            <a:ext cx="3287688"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175189"/>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9E1B7A-4591-44A9-BB4E-637AE63C8190}" type="datetimeFigureOut">
              <a:rPr lang="en-GB" smtClean="0"/>
              <a:t>31/07/2026</a:t>
            </a:fld>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BD32BC-B26A-4FAA-9A0A-535AFB6E7580}" type="slidenum">
              <a:rPr lang="en-GB" smtClean="0"/>
              <a:t>‹#›</a:t>
            </a:fld>
            <a:endParaRPr lang="en-GB" dirty="0"/>
          </a:p>
        </p:txBody>
      </p:sp>
    </p:spTree>
    <p:extLst>
      <p:ext uri="{BB962C8B-B14F-4D97-AF65-F5344CB8AC3E}">
        <p14:creationId xmlns:p14="http://schemas.microsoft.com/office/powerpoint/2010/main" val="7312608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21EC2-894D-4261-8923-3B537BF8855B}"/>
              </a:ext>
            </a:extLst>
          </p:cNvPr>
          <p:cNvSpPr>
            <a:spLocks noGrp="1"/>
          </p:cNvSpPr>
          <p:nvPr>
            <p:ph type="ctrTitle"/>
          </p:nvPr>
        </p:nvSpPr>
        <p:spPr>
          <a:xfrm>
            <a:off x="0" y="946484"/>
            <a:ext cx="6288021" cy="4812632"/>
          </a:xfrm>
        </p:spPr>
        <p:txBody>
          <a:bodyPr>
            <a:normAutofit fontScale="90000"/>
          </a:bodyPr>
          <a:lstStyle/>
          <a:p>
            <a:r>
              <a:rPr lang="en-GB" sz="6700" dirty="0">
                <a:solidFill>
                  <a:schemeClr val="bg1"/>
                </a:solidFill>
              </a:rPr>
              <a:t> Code of Conduct for Members of Health and Social Care Integration Joint Boards</a:t>
            </a:r>
            <a:endParaRPr lang="en-GB" dirty="0"/>
          </a:p>
        </p:txBody>
      </p:sp>
      <p:sp>
        <p:nvSpPr>
          <p:cNvPr id="3" name="Subtitle 2">
            <a:extLst>
              <a:ext uri="{FF2B5EF4-FFF2-40B4-BE49-F238E27FC236}">
                <a16:creationId xmlns:a16="http://schemas.microsoft.com/office/drawing/2014/main" id="{FE38C2BC-58D2-40C6-8F5B-A843E19A4026}"/>
              </a:ext>
            </a:extLst>
          </p:cNvPr>
          <p:cNvSpPr>
            <a:spLocks noGrp="1"/>
          </p:cNvSpPr>
          <p:nvPr>
            <p:ph type="subTitle" idx="1"/>
          </p:nvPr>
        </p:nvSpPr>
        <p:spPr>
          <a:xfrm>
            <a:off x="6288021" y="2401306"/>
            <a:ext cx="5903979" cy="3191773"/>
          </a:xfrm>
        </p:spPr>
        <p:txBody>
          <a:bodyPr>
            <a:normAutofit/>
          </a:bodyPr>
          <a:lstStyle/>
          <a:p>
            <a:pPr>
              <a:spcBef>
                <a:spcPts val="0"/>
              </a:spcBef>
            </a:pPr>
            <a:endParaRPr lang="en-GB" sz="4000" dirty="0">
              <a:solidFill>
                <a:schemeClr val="tx1"/>
              </a:solidFill>
            </a:endParaRPr>
          </a:p>
          <a:p>
            <a:pPr>
              <a:spcBef>
                <a:spcPts val="0"/>
              </a:spcBef>
            </a:pPr>
            <a:r>
              <a:rPr lang="en-GB" sz="4000" dirty="0">
                <a:solidFill>
                  <a:schemeClr val="tx1"/>
                </a:solidFill>
              </a:rPr>
              <a:t>The Ethical Standards Framework and Key Provisions in the Code</a:t>
            </a:r>
          </a:p>
        </p:txBody>
      </p:sp>
    </p:spTree>
    <p:extLst>
      <p:ext uri="{BB962C8B-B14F-4D97-AF65-F5344CB8AC3E}">
        <p14:creationId xmlns:p14="http://schemas.microsoft.com/office/powerpoint/2010/main" val="2275722281"/>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B471-41CF-BC00-540B-37E635581705}"/>
              </a:ext>
            </a:extLst>
          </p:cNvPr>
          <p:cNvSpPr>
            <a:spLocks noGrp="1"/>
          </p:cNvSpPr>
          <p:nvPr>
            <p:ph type="title"/>
          </p:nvPr>
        </p:nvSpPr>
        <p:spPr/>
        <p:txBody>
          <a:bodyPr/>
          <a:lstStyle/>
          <a:p>
            <a:r>
              <a:rPr lang="en-GB" dirty="0"/>
              <a:t>4. ROLE &amp; RESPONSIBILITIES cont.</a:t>
            </a:r>
          </a:p>
        </p:txBody>
      </p:sp>
      <p:sp>
        <p:nvSpPr>
          <p:cNvPr id="3" name="Content Placeholder 2">
            <a:extLst>
              <a:ext uri="{FF2B5EF4-FFF2-40B4-BE49-F238E27FC236}">
                <a16:creationId xmlns:a16="http://schemas.microsoft.com/office/drawing/2014/main" id="{DA9426D3-BCB9-701A-3AF4-641A99E36E3C}"/>
              </a:ext>
            </a:extLst>
          </p:cNvPr>
          <p:cNvSpPr>
            <a:spLocks noGrp="1"/>
          </p:cNvSpPr>
          <p:nvPr>
            <p:ph idx="1"/>
          </p:nvPr>
        </p:nvSpPr>
        <p:spPr>
          <a:xfrm>
            <a:off x="1391658" y="1412775"/>
            <a:ext cx="10800342" cy="5306679"/>
          </a:xfrm>
        </p:spPr>
        <p:txBody>
          <a:bodyPr>
            <a:noAutofit/>
          </a:bodyPr>
          <a:lstStyle/>
          <a:p>
            <a:pPr marL="0" indent="0">
              <a:buNone/>
            </a:pPr>
            <a:r>
              <a:rPr lang="en-GB" b="1" dirty="0">
                <a:solidFill>
                  <a:srgbClr val="002060"/>
                </a:solidFill>
              </a:rPr>
              <a:t>CONFLICTS OF INTEREST</a:t>
            </a:r>
          </a:p>
          <a:p>
            <a:r>
              <a:rPr lang="en-GB" dirty="0">
                <a:solidFill>
                  <a:srgbClr val="002060"/>
                </a:solidFill>
              </a:rPr>
              <a:t>Requirement to manage these</a:t>
            </a:r>
          </a:p>
          <a:p>
            <a:pPr marL="895350" lvl="1" indent="-438150">
              <a:buFont typeface="Wingdings" panose="05000000000000000000" pitchFamily="2" charset="2"/>
              <a:buChar char="Ø"/>
            </a:pPr>
            <a:r>
              <a:rPr lang="en-GB" dirty="0"/>
              <a:t>Council appointed members</a:t>
            </a:r>
          </a:p>
          <a:p>
            <a:pPr marL="895350" lvl="1" indent="-438150">
              <a:buFont typeface="Wingdings" panose="05000000000000000000" pitchFamily="2" charset="2"/>
              <a:buChar char="Ø"/>
            </a:pPr>
            <a:r>
              <a:rPr lang="en-GB" dirty="0"/>
              <a:t>Health Board appointed members</a:t>
            </a:r>
          </a:p>
          <a:p>
            <a:pPr marL="457200" lvl="1" indent="0">
              <a:buNone/>
            </a:pPr>
            <a:endParaRPr lang="en-GB" b="1" dirty="0">
              <a:solidFill>
                <a:srgbClr val="002060"/>
              </a:solidFill>
            </a:endParaRPr>
          </a:p>
          <a:p>
            <a:pPr marL="92075" lvl="1" indent="-92075">
              <a:spcBef>
                <a:spcPts val="0"/>
              </a:spcBef>
              <a:buNone/>
            </a:pPr>
            <a:r>
              <a:rPr lang="en-GB" sz="3200" b="1" dirty="0">
                <a:solidFill>
                  <a:srgbClr val="8B169B"/>
                </a:solidFill>
              </a:rPr>
              <a:t>CASE STUDY 4: </a:t>
            </a:r>
            <a:r>
              <a:rPr lang="en-GB" sz="3200" dirty="0">
                <a:solidFill>
                  <a:srgbClr val="8B169B"/>
                </a:solidFill>
              </a:rPr>
              <a:t>funding for drug dependency support service</a:t>
            </a:r>
          </a:p>
          <a:p>
            <a:pPr marL="92075" lvl="1" indent="-92075">
              <a:spcBef>
                <a:spcPts val="0"/>
              </a:spcBef>
              <a:buNone/>
            </a:pPr>
            <a:r>
              <a:rPr lang="en-GB" dirty="0">
                <a:solidFill>
                  <a:srgbClr val="8B169B"/>
                </a:solidFill>
              </a:rPr>
              <a:t>Third sector representative</a:t>
            </a:r>
          </a:p>
          <a:p>
            <a:pPr lvl="1">
              <a:buFont typeface="Wingdings" panose="05000000000000000000" pitchFamily="2" charset="2"/>
              <a:buChar char="Ø"/>
            </a:pPr>
            <a:endParaRPr lang="en-GB" dirty="0"/>
          </a:p>
          <a:p>
            <a:pPr marL="0" lvl="1" indent="0">
              <a:buNone/>
            </a:pPr>
            <a:r>
              <a:rPr lang="en-GB" sz="3200" b="1" dirty="0">
                <a:solidFill>
                  <a:srgbClr val="002060"/>
                </a:solidFill>
              </a:rPr>
              <a:t>STATUS OF APPOINTMENT</a:t>
            </a:r>
          </a:p>
          <a:p>
            <a:pPr marL="365125" lvl="1" indent="-365125">
              <a:buFont typeface="Arial" panose="020B0604020202020204" pitchFamily="34" charset="0"/>
              <a:buChar char="•"/>
            </a:pPr>
            <a:r>
              <a:rPr lang="en-GB" dirty="0"/>
              <a:t>Proxy or substitute members</a:t>
            </a:r>
          </a:p>
          <a:p>
            <a:pPr marL="457200" lvl="1" indent="0">
              <a:buNone/>
            </a:pPr>
            <a:endParaRPr lang="en-GB" dirty="0"/>
          </a:p>
        </p:txBody>
      </p:sp>
    </p:spTree>
    <p:extLst>
      <p:ext uri="{BB962C8B-B14F-4D97-AF65-F5344CB8AC3E}">
        <p14:creationId xmlns:p14="http://schemas.microsoft.com/office/powerpoint/2010/main" val="218183595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CA88A-819E-C3A0-62DF-3154CB5C97CE}"/>
              </a:ext>
            </a:extLst>
          </p:cNvPr>
          <p:cNvSpPr>
            <a:spLocks noGrp="1"/>
          </p:cNvSpPr>
          <p:nvPr>
            <p:ph type="title"/>
          </p:nvPr>
        </p:nvSpPr>
        <p:spPr/>
        <p:txBody>
          <a:bodyPr/>
          <a:lstStyle/>
          <a:p>
            <a:r>
              <a:rPr lang="en-GB" dirty="0"/>
              <a:t>5. DECLARATIONS OF INTEREST</a:t>
            </a:r>
          </a:p>
        </p:txBody>
      </p:sp>
      <p:sp>
        <p:nvSpPr>
          <p:cNvPr id="3" name="Content Placeholder 2">
            <a:extLst>
              <a:ext uri="{FF2B5EF4-FFF2-40B4-BE49-F238E27FC236}">
                <a16:creationId xmlns:a16="http://schemas.microsoft.com/office/drawing/2014/main" id="{B5F3FB6F-9DF5-AAE5-D2A5-07B47268D3C6}"/>
              </a:ext>
            </a:extLst>
          </p:cNvPr>
          <p:cNvSpPr>
            <a:spLocks noGrp="1"/>
          </p:cNvSpPr>
          <p:nvPr>
            <p:ph idx="1"/>
          </p:nvPr>
        </p:nvSpPr>
        <p:spPr>
          <a:xfrm>
            <a:off x="1391478" y="1417638"/>
            <a:ext cx="10286933" cy="5440362"/>
          </a:xfrm>
        </p:spPr>
        <p:txBody>
          <a:bodyPr>
            <a:noAutofit/>
          </a:bodyPr>
          <a:lstStyle/>
          <a:p>
            <a:pPr marL="0" indent="0">
              <a:buNone/>
            </a:pPr>
            <a:r>
              <a:rPr lang="en-GB" b="1" dirty="0">
                <a:solidFill>
                  <a:srgbClr val="002060"/>
                </a:solidFill>
              </a:rPr>
              <a:t>Identifying potential Conflicts of Interest and Making Declarations of Interest</a:t>
            </a:r>
          </a:p>
          <a:p>
            <a:pPr>
              <a:spcBef>
                <a:spcPts val="600"/>
              </a:spcBef>
            </a:pPr>
            <a:r>
              <a:rPr lang="en-GB" sz="2800" dirty="0">
                <a:solidFill>
                  <a:srgbClr val="002060"/>
                </a:solidFill>
              </a:rPr>
              <a:t>What conflicts of interest are </a:t>
            </a:r>
          </a:p>
          <a:p>
            <a:r>
              <a:rPr lang="en-GB" sz="2800" dirty="0">
                <a:solidFill>
                  <a:srgbClr val="002060"/>
                </a:solidFill>
              </a:rPr>
              <a:t>Why it is essential to identify and mange any conflicts</a:t>
            </a:r>
          </a:p>
          <a:p>
            <a:pPr marL="0" indent="0">
              <a:spcBef>
                <a:spcPts val="1800"/>
              </a:spcBef>
              <a:buNone/>
            </a:pPr>
            <a:r>
              <a:rPr lang="en-GB" b="1" dirty="0">
                <a:solidFill>
                  <a:srgbClr val="8B169B"/>
                </a:solidFill>
              </a:rPr>
              <a:t>Three-stage Test:</a:t>
            </a:r>
          </a:p>
          <a:p>
            <a:pPr marL="0" indent="0">
              <a:buNone/>
            </a:pPr>
            <a:endParaRPr lang="en-GB" dirty="0"/>
          </a:p>
        </p:txBody>
      </p:sp>
      <p:pic>
        <p:nvPicPr>
          <p:cNvPr id="5" name="Picture 4">
            <a:extLst>
              <a:ext uri="{FF2B5EF4-FFF2-40B4-BE49-F238E27FC236}">
                <a16:creationId xmlns:a16="http://schemas.microsoft.com/office/drawing/2014/main" id="{D24B33F6-7574-F1F3-0473-78B93BE7FE69}"/>
              </a:ext>
            </a:extLst>
          </p:cNvPr>
          <p:cNvPicPr>
            <a:picLocks noChangeAspect="1"/>
          </p:cNvPicPr>
          <p:nvPr/>
        </p:nvPicPr>
        <p:blipFill>
          <a:blip r:embed="rId3"/>
          <a:stretch>
            <a:fillRect/>
          </a:stretch>
        </p:blipFill>
        <p:spPr>
          <a:xfrm>
            <a:off x="4821969" y="3630017"/>
            <a:ext cx="2770322" cy="3103292"/>
          </a:xfrm>
          <a:prstGeom prst="rect">
            <a:avLst/>
          </a:prstGeom>
        </p:spPr>
      </p:pic>
    </p:spTree>
    <p:extLst>
      <p:ext uri="{BB962C8B-B14F-4D97-AF65-F5344CB8AC3E}">
        <p14:creationId xmlns:p14="http://schemas.microsoft.com/office/powerpoint/2010/main" val="183116243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D5997-0796-4DD4-99B6-190AA35C1D55}"/>
              </a:ext>
            </a:extLst>
          </p:cNvPr>
          <p:cNvSpPr>
            <a:spLocks noGrp="1"/>
          </p:cNvSpPr>
          <p:nvPr>
            <p:ph type="title"/>
          </p:nvPr>
        </p:nvSpPr>
        <p:spPr>
          <a:xfrm>
            <a:off x="1391478" y="274638"/>
            <a:ext cx="10800522" cy="1143000"/>
          </a:xfrm>
        </p:spPr>
        <p:txBody>
          <a:bodyPr>
            <a:noAutofit/>
          </a:bodyPr>
          <a:lstStyle/>
          <a:p>
            <a:r>
              <a:rPr lang="en-GB" dirty="0"/>
              <a:t>5. DECLARATIONS OF INTEREST cont.</a:t>
            </a:r>
          </a:p>
        </p:txBody>
      </p:sp>
      <p:sp>
        <p:nvSpPr>
          <p:cNvPr id="3" name="Content Placeholder 2">
            <a:extLst>
              <a:ext uri="{FF2B5EF4-FFF2-40B4-BE49-F238E27FC236}">
                <a16:creationId xmlns:a16="http://schemas.microsoft.com/office/drawing/2014/main" id="{793E4E5D-4A03-455E-AE8B-A40E8A7E7B03}"/>
              </a:ext>
            </a:extLst>
          </p:cNvPr>
          <p:cNvSpPr>
            <a:spLocks noGrp="1"/>
          </p:cNvSpPr>
          <p:nvPr>
            <p:ph idx="1"/>
          </p:nvPr>
        </p:nvSpPr>
        <p:spPr>
          <a:xfrm>
            <a:off x="1391478" y="1417638"/>
            <a:ext cx="10286933" cy="5040560"/>
          </a:xfrm>
        </p:spPr>
        <p:txBody>
          <a:bodyPr>
            <a:noAutofit/>
          </a:bodyPr>
          <a:lstStyle/>
          <a:p>
            <a:pPr marL="539750" indent="-539750">
              <a:buAutoNum type="arabicPeriod"/>
            </a:pPr>
            <a:r>
              <a:rPr lang="en-GB" b="1" dirty="0">
                <a:solidFill>
                  <a:srgbClr val="8B169B"/>
                </a:solidFill>
              </a:rPr>
              <a:t>CONNECTION</a:t>
            </a:r>
            <a:r>
              <a:rPr lang="en-GB" sz="5100" b="1" dirty="0">
                <a:solidFill>
                  <a:srgbClr val="002060"/>
                </a:solidFill>
              </a:rPr>
              <a:t> </a:t>
            </a:r>
            <a:r>
              <a:rPr lang="en-GB" dirty="0">
                <a:solidFill>
                  <a:srgbClr val="002060"/>
                </a:solidFill>
              </a:rPr>
              <a:t>– includes:   </a:t>
            </a:r>
          </a:p>
          <a:p>
            <a:pPr marL="900113" indent="-360363"/>
            <a:r>
              <a:rPr lang="en-GB" sz="2800" dirty="0">
                <a:solidFill>
                  <a:srgbClr val="002060"/>
                </a:solidFill>
              </a:rPr>
              <a:t>Any link between matter being considered and you, or a person or body with whom you are associated</a:t>
            </a:r>
          </a:p>
          <a:p>
            <a:pPr marL="900113" indent="-360363"/>
            <a:r>
              <a:rPr lang="en-GB" sz="2800" dirty="0">
                <a:solidFill>
                  <a:srgbClr val="002060"/>
                </a:solidFill>
              </a:rPr>
              <a:t>Any registered interest</a:t>
            </a:r>
          </a:p>
          <a:p>
            <a:pPr marL="0" indent="0">
              <a:spcBef>
                <a:spcPts val="1800"/>
              </a:spcBef>
              <a:buNone/>
              <a:tabLst>
                <a:tab pos="269875" algn="l"/>
              </a:tabLst>
            </a:pPr>
            <a:r>
              <a:rPr lang="en-GB" dirty="0">
                <a:solidFill>
                  <a:srgbClr val="002060"/>
                </a:solidFill>
              </a:rPr>
              <a:t>Does NOT include:</a:t>
            </a:r>
          </a:p>
          <a:p>
            <a:pPr>
              <a:tabLst>
                <a:tab pos="269875" algn="l"/>
              </a:tabLst>
            </a:pPr>
            <a:r>
              <a:rPr lang="en-GB" sz="2800" dirty="0">
                <a:solidFill>
                  <a:srgbClr val="002060"/>
                </a:solidFill>
              </a:rPr>
              <a:t>Something that could apply to large proportion of public</a:t>
            </a:r>
          </a:p>
          <a:p>
            <a:pPr>
              <a:tabLst>
                <a:tab pos="269875" algn="l"/>
              </a:tabLst>
            </a:pPr>
            <a:r>
              <a:rPr lang="en-GB" sz="2800" dirty="0">
                <a:solidFill>
                  <a:srgbClr val="002060"/>
                </a:solidFill>
              </a:rPr>
              <a:t>Simply having previous knowledge or experience of a matter.</a:t>
            </a:r>
          </a:p>
          <a:p>
            <a:pPr>
              <a:tabLst>
                <a:tab pos="269875" algn="l"/>
              </a:tabLst>
            </a:pPr>
            <a:r>
              <a:rPr lang="en-GB" sz="2800" dirty="0">
                <a:solidFill>
                  <a:srgbClr val="002060"/>
                </a:solidFill>
              </a:rPr>
              <a:t>Being a councillor or health board member</a:t>
            </a:r>
          </a:p>
          <a:p>
            <a:pPr marL="1209675" lvl="1" indent="-630238">
              <a:buFont typeface="Courier New" panose="02070309020205020404" pitchFamily="49" charset="0"/>
              <a:buChar char="o"/>
            </a:pPr>
            <a:endParaRPr lang="en-GB" dirty="0"/>
          </a:p>
          <a:p>
            <a:pPr marL="1209675" lvl="1" indent="-630238">
              <a:buFont typeface="Courier New" panose="02070309020205020404" pitchFamily="49" charset="0"/>
              <a:buChar char="o"/>
            </a:pPr>
            <a:endParaRPr lang="en-GB" dirty="0"/>
          </a:p>
          <a:p>
            <a:pPr marL="514350" indent="-514350">
              <a:buAutoNum type="arabicPeriod"/>
            </a:pPr>
            <a:endParaRPr lang="en-GB" dirty="0"/>
          </a:p>
        </p:txBody>
      </p:sp>
      <p:pic>
        <p:nvPicPr>
          <p:cNvPr id="5" name="Picture 4">
            <a:extLst>
              <a:ext uri="{FF2B5EF4-FFF2-40B4-BE49-F238E27FC236}">
                <a16:creationId xmlns:a16="http://schemas.microsoft.com/office/drawing/2014/main" id="{B9525068-8165-CDC7-90B3-AC2896884B40}"/>
              </a:ext>
            </a:extLst>
          </p:cNvPr>
          <p:cNvPicPr>
            <a:picLocks noChangeAspect="1"/>
          </p:cNvPicPr>
          <p:nvPr/>
        </p:nvPicPr>
        <p:blipFill>
          <a:blip r:embed="rId3"/>
          <a:srcRect l="1544" r="7951" b="2"/>
          <a:stretch>
            <a:fillRect/>
          </a:stretch>
        </p:blipFill>
        <p:spPr>
          <a:xfrm>
            <a:off x="10179924" y="5168900"/>
            <a:ext cx="1899064" cy="1689100"/>
          </a:xfrm>
          <a:prstGeom prst="rect">
            <a:avLst/>
          </a:prstGeom>
          <a:noFill/>
        </p:spPr>
      </p:pic>
    </p:spTree>
    <p:extLst>
      <p:ext uri="{BB962C8B-B14F-4D97-AF65-F5344CB8AC3E}">
        <p14:creationId xmlns:p14="http://schemas.microsoft.com/office/powerpoint/2010/main" val="143425809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68AC9-380B-4C26-B342-65984BC38D67}"/>
              </a:ext>
            </a:extLst>
          </p:cNvPr>
          <p:cNvSpPr>
            <a:spLocks noGrp="1"/>
          </p:cNvSpPr>
          <p:nvPr>
            <p:ph type="title"/>
          </p:nvPr>
        </p:nvSpPr>
        <p:spPr>
          <a:xfrm>
            <a:off x="1451113" y="319817"/>
            <a:ext cx="10286933" cy="1143000"/>
          </a:xfrm>
        </p:spPr>
        <p:txBody>
          <a:bodyPr>
            <a:normAutofit/>
          </a:bodyPr>
          <a:lstStyle/>
          <a:p>
            <a:r>
              <a:rPr lang="en-GB" dirty="0"/>
              <a:t>5. DECLARATIONS OF INTEREST cont.</a:t>
            </a:r>
          </a:p>
        </p:txBody>
      </p:sp>
      <p:sp>
        <p:nvSpPr>
          <p:cNvPr id="3" name="Content Placeholder 2">
            <a:extLst>
              <a:ext uri="{FF2B5EF4-FFF2-40B4-BE49-F238E27FC236}">
                <a16:creationId xmlns:a16="http://schemas.microsoft.com/office/drawing/2014/main" id="{291D1477-F1DD-4204-9F78-98563FC5E032}"/>
              </a:ext>
            </a:extLst>
          </p:cNvPr>
          <p:cNvSpPr>
            <a:spLocks noGrp="1"/>
          </p:cNvSpPr>
          <p:nvPr>
            <p:ph idx="1"/>
          </p:nvPr>
        </p:nvSpPr>
        <p:spPr>
          <a:xfrm>
            <a:off x="1510749" y="1462817"/>
            <a:ext cx="10167662" cy="5395183"/>
          </a:xfrm>
        </p:spPr>
        <p:txBody>
          <a:bodyPr>
            <a:noAutofit/>
          </a:bodyPr>
          <a:lstStyle/>
          <a:p>
            <a:pPr marL="539750" indent="-539750">
              <a:spcBef>
                <a:spcPts val="0"/>
              </a:spcBef>
              <a:buFont typeface="+mj-lt"/>
              <a:buAutoNum type="arabicPeriod" startAt="2"/>
              <a:tabLst>
                <a:tab pos="179388" algn="l"/>
              </a:tabLst>
            </a:pPr>
            <a:r>
              <a:rPr lang="en-GB" b="1" dirty="0">
                <a:solidFill>
                  <a:srgbClr val="8B169B"/>
                </a:solidFill>
              </a:rPr>
              <a:t>INTEREST</a:t>
            </a:r>
          </a:p>
          <a:p>
            <a:pPr marL="539750" indent="0">
              <a:spcBef>
                <a:spcPts val="0"/>
              </a:spcBef>
              <a:buNone/>
              <a:tabLst>
                <a:tab pos="179388" algn="l"/>
              </a:tabLst>
            </a:pPr>
            <a:r>
              <a:rPr lang="en-GB" sz="2800" dirty="0">
                <a:solidFill>
                  <a:srgbClr val="002060"/>
                </a:solidFill>
              </a:rPr>
              <a:t>Application of </a:t>
            </a:r>
            <a:r>
              <a:rPr lang="en-GB" sz="2800" b="1" dirty="0">
                <a:solidFill>
                  <a:srgbClr val="8B169B"/>
                </a:solidFill>
              </a:rPr>
              <a:t>objective test</a:t>
            </a:r>
            <a:r>
              <a:rPr lang="en-GB" sz="2800" dirty="0">
                <a:solidFill>
                  <a:srgbClr val="002060"/>
                </a:solidFill>
              </a:rPr>
              <a:t>. </a:t>
            </a:r>
          </a:p>
          <a:p>
            <a:pPr marL="539750" indent="-539750">
              <a:spcBef>
                <a:spcPts val="0"/>
              </a:spcBef>
              <a:buNone/>
              <a:tabLst>
                <a:tab pos="179388" algn="l"/>
              </a:tabLst>
            </a:pPr>
            <a:endParaRPr lang="en-GB" sz="1600" dirty="0">
              <a:solidFill>
                <a:srgbClr val="002060"/>
              </a:solidFill>
            </a:endParaRPr>
          </a:p>
          <a:p>
            <a:pPr marL="539750" indent="-539750">
              <a:spcBef>
                <a:spcPts val="0"/>
              </a:spcBef>
              <a:buFont typeface="+mj-lt"/>
              <a:buAutoNum type="arabicPeriod" startAt="3"/>
              <a:tabLst>
                <a:tab pos="179388" algn="l"/>
              </a:tabLst>
            </a:pPr>
            <a:r>
              <a:rPr lang="en-GB" b="1" dirty="0">
                <a:solidFill>
                  <a:srgbClr val="8B169B"/>
                </a:solidFill>
              </a:rPr>
              <a:t>PARTICIPATION</a:t>
            </a:r>
          </a:p>
          <a:p>
            <a:pPr marL="539750" indent="0">
              <a:spcBef>
                <a:spcPts val="0"/>
              </a:spcBef>
              <a:buNone/>
              <a:tabLst>
                <a:tab pos="179388" algn="l"/>
              </a:tabLst>
            </a:pPr>
            <a:r>
              <a:rPr lang="en-GB" sz="2800" dirty="0">
                <a:solidFill>
                  <a:srgbClr val="002060"/>
                </a:solidFill>
              </a:rPr>
              <a:t>Leave room (or online meeting) </a:t>
            </a:r>
          </a:p>
          <a:p>
            <a:pPr marL="0" indent="0">
              <a:spcBef>
                <a:spcPts val="0"/>
              </a:spcBef>
              <a:buNone/>
            </a:pPr>
            <a:endParaRPr lang="en-GB" sz="2400" dirty="0">
              <a:solidFill>
                <a:srgbClr val="002060"/>
              </a:solidFill>
            </a:endParaRPr>
          </a:p>
          <a:p>
            <a:pPr marL="0" indent="0">
              <a:spcBef>
                <a:spcPts val="0"/>
              </a:spcBef>
              <a:buNone/>
            </a:pPr>
            <a:r>
              <a:rPr lang="en-GB" b="1" dirty="0">
                <a:solidFill>
                  <a:srgbClr val="002060"/>
                </a:solidFill>
              </a:rPr>
              <a:t>CASE STUDY 1: </a:t>
            </a:r>
            <a:r>
              <a:rPr lang="en-GB" dirty="0">
                <a:solidFill>
                  <a:srgbClr val="002060"/>
                </a:solidFill>
              </a:rPr>
              <a:t>Support Services for unpaid carers</a:t>
            </a:r>
          </a:p>
          <a:p>
            <a:pPr marL="0" indent="0">
              <a:spcBef>
                <a:spcPts val="0"/>
              </a:spcBef>
              <a:buNone/>
            </a:pPr>
            <a:r>
              <a:rPr lang="en-GB" sz="2800" dirty="0">
                <a:solidFill>
                  <a:srgbClr val="002060"/>
                </a:solidFill>
              </a:rPr>
              <a:t>Carer Representative</a:t>
            </a:r>
          </a:p>
          <a:p>
            <a:pPr marL="0" indent="0">
              <a:spcBef>
                <a:spcPts val="0"/>
              </a:spcBef>
              <a:buNone/>
            </a:pPr>
            <a:endParaRPr lang="en-GB" sz="2400" dirty="0">
              <a:solidFill>
                <a:srgbClr val="002060"/>
              </a:solidFill>
            </a:endParaRPr>
          </a:p>
          <a:p>
            <a:pPr>
              <a:spcBef>
                <a:spcPts val="0"/>
              </a:spcBef>
            </a:pPr>
            <a:r>
              <a:rPr lang="en-GB" dirty="0">
                <a:solidFill>
                  <a:srgbClr val="8B169B"/>
                </a:solidFill>
              </a:rPr>
              <a:t>When and how to declare</a:t>
            </a:r>
          </a:p>
          <a:p>
            <a:pPr>
              <a:spcBef>
                <a:spcPts val="1200"/>
              </a:spcBef>
            </a:pPr>
            <a:r>
              <a:rPr lang="en-GB" dirty="0">
                <a:solidFill>
                  <a:srgbClr val="8B169B"/>
                </a:solidFill>
              </a:rPr>
              <a:t>Transparency Statements</a:t>
            </a:r>
          </a:p>
          <a:p>
            <a:pPr marL="723900" indent="0">
              <a:spcBef>
                <a:spcPts val="0"/>
              </a:spcBef>
              <a:buNone/>
            </a:pPr>
            <a:endParaRPr lang="en-GB" sz="4000" dirty="0">
              <a:solidFill>
                <a:srgbClr val="002060"/>
              </a:solidFill>
            </a:endParaRPr>
          </a:p>
        </p:txBody>
      </p:sp>
      <p:pic>
        <p:nvPicPr>
          <p:cNvPr id="5" name="Picture 4">
            <a:extLst>
              <a:ext uri="{FF2B5EF4-FFF2-40B4-BE49-F238E27FC236}">
                <a16:creationId xmlns:a16="http://schemas.microsoft.com/office/drawing/2014/main" id="{B688BF10-6947-589F-51B9-47CA4C844F5D}"/>
              </a:ext>
            </a:extLst>
          </p:cNvPr>
          <p:cNvPicPr>
            <a:picLocks noChangeAspect="1"/>
          </p:cNvPicPr>
          <p:nvPr/>
        </p:nvPicPr>
        <p:blipFill>
          <a:blip r:embed="rId3"/>
          <a:stretch>
            <a:fillRect/>
          </a:stretch>
        </p:blipFill>
        <p:spPr>
          <a:xfrm>
            <a:off x="7727682" y="4568968"/>
            <a:ext cx="4828450" cy="2530059"/>
          </a:xfrm>
          <a:prstGeom prst="rect">
            <a:avLst/>
          </a:prstGeom>
        </p:spPr>
      </p:pic>
    </p:spTree>
    <p:extLst>
      <p:ext uri="{BB962C8B-B14F-4D97-AF65-F5344CB8AC3E}">
        <p14:creationId xmlns:p14="http://schemas.microsoft.com/office/powerpoint/2010/main" val="232595138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77B9D6-26C4-0C90-1DFF-1027DBB9E539}"/>
              </a:ext>
            </a:extLst>
          </p:cNvPr>
          <p:cNvSpPr>
            <a:spLocks noGrp="1"/>
          </p:cNvSpPr>
          <p:nvPr>
            <p:ph sz="half" idx="2"/>
          </p:nvPr>
        </p:nvSpPr>
        <p:spPr>
          <a:xfrm>
            <a:off x="1377685" y="1417638"/>
            <a:ext cx="10059571" cy="5165724"/>
          </a:xfrm>
        </p:spPr>
        <p:txBody>
          <a:bodyPr>
            <a:noAutofit/>
          </a:bodyPr>
          <a:lstStyle/>
          <a:p>
            <a:pPr marL="0" indent="0">
              <a:lnSpc>
                <a:spcPct val="90000"/>
              </a:lnSpc>
              <a:spcBef>
                <a:spcPts val="600"/>
              </a:spcBef>
              <a:spcAft>
                <a:spcPts val="1200"/>
              </a:spcAft>
              <a:buNone/>
            </a:pPr>
            <a:r>
              <a:rPr lang="en-GB" sz="3200" b="1" dirty="0">
                <a:solidFill>
                  <a:srgbClr val="8B169B"/>
                </a:solidFill>
              </a:rPr>
              <a:t>Personal financial and non-financial interests</a:t>
            </a:r>
          </a:p>
          <a:p>
            <a:pPr marL="0" indent="0">
              <a:lnSpc>
                <a:spcPct val="90000"/>
              </a:lnSpc>
              <a:spcBef>
                <a:spcPts val="0"/>
              </a:spcBef>
              <a:spcAft>
                <a:spcPts val="600"/>
              </a:spcAft>
              <a:buNone/>
            </a:pPr>
            <a:r>
              <a:rPr lang="en-GB" dirty="0">
                <a:solidFill>
                  <a:srgbClr val="8B169B"/>
                </a:solidFill>
              </a:rPr>
              <a:t>Case Example 1</a:t>
            </a:r>
          </a:p>
          <a:p>
            <a:pPr marL="0" indent="0">
              <a:lnSpc>
                <a:spcPct val="90000"/>
              </a:lnSpc>
              <a:spcBef>
                <a:spcPts val="600"/>
              </a:spcBef>
              <a:spcAft>
                <a:spcPts val="600"/>
              </a:spcAft>
              <a:buNone/>
            </a:pPr>
            <a:r>
              <a:rPr lang="en-GB" dirty="0">
                <a:solidFill>
                  <a:srgbClr val="8B169B"/>
                </a:solidFill>
              </a:rPr>
              <a:t>Case Example 2</a:t>
            </a:r>
          </a:p>
          <a:p>
            <a:pPr marL="0" indent="0">
              <a:lnSpc>
                <a:spcPct val="90000"/>
              </a:lnSpc>
              <a:spcBef>
                <a:spcPts val="3000"/>
              </a:spcBef>
              <a:spcAft>
                <a:spcPts val="1200"/>
              </a:spcAft>
              <a:buNone/>
            </a:pPr>
            <a:r>
              <a:rPr lang="en-GB" sz="3200" b="1" dirty="0">
                <a:solidFill>
                  <a:srgbClr val="8B169B"/>
                </a:solidFill>
              </a:rPr>
              <a:t>Financial and non-financial interests of others</a:t>
            </a:r>
          </a:p>
          <a:p>
            <a:pPr marL="0" indent="0">
              <a:lnSpc>
                <a:spcPct val="90000"/>
              </a:lnSpc>
              <a:spcBef>
                <a:spcPts val="0"/>
              </a:spcBef>
              <a:spcAft>
                <a:spcPts val="1200"/>
              </a:spcAft>
              <a:buNone/>
            </a:pPr>
            <a:r>
              <a:rPr lang="en-GB" dirty="0">
                <a:solidFill>
                  <a:srgbClr val="8B169B"/>
                </a:solidFill>
              </a:rPr>
              <a:t>Case Example 3</a:t>
            </a:r>
          </a:p>
          <a:p>
            <a:pPr marL="0" indent="0">
              <a:lnSpc>
                <a:spcPct val="90000"/>
              </a:lnSpc>
              <a:spcBef>
                <a:spcPts val="600"/>
              </a:spcBef>
              <a:spcAft>
                <a:spcPts val="1200"/>
              </a:spcAft>
              <a:buNone/>
            </a:pPr>
            <a:r>
              <a:rPr lang="en-GB" dirty="0">
                <a:solidFill>
                  <a:srgbClr val="8B169B"/>
                </a:solidFill>
              </a:rPr>
              <a:t>Case Example 4</a:t>
            </a:r>
          </a:p>
          <a:p>
            <a:pPr marL="0" indent="0">
              <a:lnSpc>
                <a:spcPct val="90000"/>
              </a:lnSpc>
              <a:spcBef>
                <a:spcPts val="600"/>
              </a:spcBef>
              <a:spcAft>
                <a:spcPts val="1200"/>
              </a:spcAft>
              <a:buNone/>
            </a:pPr>
            <a:r>
              <a:rPr lang="en-GB" dirty="0">
                <a:solidFill>
                  <a:srgbClr val="8B169B"/>
                </a:solidFill>
              </a:rPr>
              <a:t>Case Example 5</a:t>
            </a:r>
          </a:p>
        </p:txBody>
      </p:sp>
      <p:sp>
        <p:nvSpPr>
          <p:cNvPr id="2" name="Title 1">
            <a:extLst>
              <a:ext uri="{FF2B5EF4-FFF2-40B4-BE49-F238E27FC236}">
                <a16:creationId xmlns:a16="http://schemas.microsoft.com/office/drawing/2014/main" id="{6E392F38-B973-A2C3-6692-5A03E7AE95C4}"/>
              </a:ext>
            </a:extLst>
          </p:cNvPr>
          <p:cNvSpPr>
            <a:spLocks noGrp="1"/>
          </p:cNvSpPr>
          <p:nvPr>
            <p:ph type="title"/>
          </p:nvPr>
        </p:nvSpPr>
        <p:spPr>
          <a:xfrm>
            <a:off x="1377686" y="274638"/>
            <a:ext cx="10286933" cy="1143000"/>
          </a:xfrm>
        </p:spPr>
        <p:txBody>
          <a:bodyPr anchor="ctr">
            <a:normAutofit/>
          </a:bodyPr>
          <a:lstStyle/>
          <a:p>
            <a:r>
              <a:rPr lang="en-GB" dirty="0"/>
              <a:t>5. DECLARATIONS OF INTEREST cont.</a:t>
            </a:r>
          </a:p>
        </p:txBody>
      </p:sp>
      <p:pic>
        <p:nvPicPr>
          <p:cNvPr id="4" name="Picture 3">
            <a:extLst>
              <a:ext uri="{FF2B5EF4-FFF2-40B4-BE49-F238E27FC236}">
                <a16:creationId xmlns:a16="http://schemas.microsoft.com/office/drawing/2014/main" id="{047B1B5C-B1D7-0EED-DBCA-BB4E27319FFA}"/>
              </a:ext>
            </a:extLst>
          </p:cNvPr>
          <p:cNvPicPr>
            <a:picLocks noChangeAspect="1"/>
          </p:cNvPicPr>
          <p:nvPr/>
        </p:nvPicPr>
        <p:blipFill>
          <a:blip r:embed="rId3"/>
          <a:stretch>
            <a:fillRect/>
          </a:stretch>
        </p:blipFill>
        <p:spPr>
          <a:xfrm>
            <a:off x="7919867" y="3429000"/>
            <a:ext cx="4876588" cy="3516312"/>
          </a:xfrm>
          <a:prstGeom prst="rect">
            <a:avLst/>
          </a:prstGeom>
        </p:spPr>
      </p:pic>
    </p:spTree>
    <p:extLst>
      <p:ext uri="{BB962C8B-B14F-4D97-AF65-F5344CB8AC3E}">
        <p14:creationId xmlns:p14="http://schemas.microsoft.com/office/powerpoint/2010/main" val="340390183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BB05C-45E9-5D7F-6258-53060C5388B9}"/>
              </a:ext>
            </a:extLst>
          </p:cNvPr>
          <p:cNvSpPr>
            <a:spLocks noGrp="1"/>
          </p:cNvSpPr>
          <p:nvPr>
            <p:ph type="title"/>
          </p:nvPr>
        </p:nvSpPr>
        <p:spPr>
          <a:xfrm>
            <a:off x="1377686" y="274638"/>
            <a:ext cx="10286933" cy="1143000"/>
          </a:xfrm>
        </p:spPr>
        <p:txBody>
          <a:bodyPr anchor="ctr">
            <a:normAutofit/>
          </a:bodyPr>
          <a:lstStyle/>
          <a:p>
            <a:r>
              <a:rPr lang="en-GB" dirty="0"/>
              <a:t>5. DECLARATIONS OF INTEREST cont.</a:t>
            </a:r>
          </a:p>
        </p:txBody>
      </p:sp>
      <p:graphicFrame>
        <p:nvGraphicFramePr>
          <p:cNvPr id="5" name="Content Placeholder 2">
            <a:extLst>
              <a:ext uri="{FF2B5EF4-FFF2-40B4-BE49-F238E27FC236}">
                <a16:creationId xmlns:a16="http://schemas.microsoft.com/office/drawing/2014/main" id="{1D135BC4-12CD-8FE1-1039-DC9BCADD872B}"/>
              </a:ext>
            </a:extLst>
          </p:cNvPr>
          <p:cNvGraphicFramePr>
            <a:graphicFrameLocks noGrp="1"/>
          </p:cNvGraphicFramePr>
          <p:nvPr>
            <p:ph sz="half" idx="2"/>
            <p:extLst>
              <p:ext uri="{D42A27DB-BD31-4B8C-83A1-F6EECF244321}">
                <p14:modId xmlns:p14="http://schemas.microsoft.com/office/powerpoint/2010/main" val="3156676732"/>
              </p:ext>
            </p:extLst>
          </p:nvPr>
        </p:nvGraphicFramePr>
        <p:xfrm>
          <a:off x="2623279" y="1657481"/>
          <a:ext cx="620592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931747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C7BE1-EC90-45E0-871C-5248E216BA05}"/>
              </a:ext>
            </a:extLst>
          </p:cNvPr>
          <p:cNvSpPr>
            <a:spLocks noGrp="1"/>
          </p:cNvSpPr>
          <p:nvPr>
            <p:ph type="title"/>
          </p:nvPr>
        </p:nvSpPr>
        <p:spPr>
          <a:xfrm>
            <a:off x="1395940" y="269776"/>
            <a:ext cx="10286933" cy="1143000"/>
          </a:xfrm>
        </p:spPr>
        <p:txBody>
          <a:bodyPr/>
          <a:lstStyle/>
          <a:p>
            <a:r>
              <a:rPr lang="en-GB" dirty="0">
                <a:solidFill>
                  <a:srgbClr val="002060"/>
                </a:solidFill>
              </a:rPr>
              <a:t>6. RESPECT</a:t>
            </a:r>
          </a:p>
        </p:txBody>
      </p:sp>
      <p:sp>
        <p:nvSpPr>
          <p:cNvPr id="3" name="Content Placeholder 2">
            <a:extLst>
              <a:ext uri="{FF2B5EF4-FFF2-40B4-BE49-F238E27FC236}">
                <a16:creationId xmlns:a16="http://schemas.microsoft.com/office/drawing/2014/main" id="{5C1C384E-C870-43E6-812B-20055641026B}"/>
              </a:ext>
            </a:extLst>
          </p:cNvPr>
          <p:cNvSpPr>
            <a:spLocks noGrp="1"/>
          </p:cNvSpPr>
          <p:nvPr>
            <p:ph idx="1"/>
          </p:nvPr>
        </p:nvSpPr>
        <p:spPr>
          <a:xfrm>
            <a:off x="1526569" y="1412776"/>
            <a:ext cx="10286933" cy="5040560"/>
          </a:xfrm>
        </p:spPr>
        <p:txBody>
          <a:bodyPr>
            <a:noAutofit/>
          </a:bodyPr>
          <a:lstStyle/>
          <a:p>
            <a:r>
              <a:rPr lang="en-GB" dirty="0">
                <a:solidFill>
                  <a:srgbClr val="002060"/>
                </a:solidFill>
              </a:rPr>
              <a:t>Respect, bullying and harassment</a:t>
            </a:r>
          </a:p>
          <a:p>
            <a:pPr marL="987425" lvl="1" indent="-530225">
              <a:buFont typeface="Wingdings" panose="05000000000000000000" pitchFamily="2" charset="2"/>
              <a:buChar char="Ø"/>
            </a:pPr>
            <a:r>
              <a:rPr lang="en-GB" dirty="0">
                <a:solidFill>
                  <a:srgbClr val="8B169B"/>
                </a:solidFill>
              </a:rPr>
              <a:t>Perception</a:t>
            </a:r>
          </a:p>
          <a:p>
            <a:pPr marL="987425" lvl="1" indent="-530225">
              <a:buFont typeface="Wingdings" panose="05000000000000000000" pitchFamily="2" charset="2"/>
              <a:buChar char="Ø"/>
            </a:pPr>
            <a:r>
              <a:rPr lang="en-GB" dirty="0">
                <a:solidFill>
                  <a:srgbClr val="8B169B"/>
                </a:solidFill>
              </a:rPr>
              <a:t>Differences in culture between organisations</a:t>
            </a:r>
          </a:p>
          <a:p>
            <a:pPr marL="987425" lvl="1" indent="-530225">
              <a:buFont typeface="Wingdings" panose="05000000000000000000" pitchFamily="2" charset="2"/>
              <a:buChar char="Ø"/>
            </a:pPr>
            <a:r>
              <a:rPr lang="en-GB" dirty="0">
                <a:solidFill>
                  <a:srgbClr val="8B169B"/>
                </a:solidFill>
              </a:rPr>
              <a:t>Focus on issue, not individual</a:t>
            </a:r>
          </a:p>
          <a:p>
            <a:pPr>
              <a:spcBef>
                <a:spcPts val="1800"/>
              </a:spcBef>
            </a:pPr>
            <a:r>
              <a:rPr lang="en-GB" dirty="0">
                <a:solidFill>
                  <a:srgbClr val="002060"/>
                </a:solidFill>
              </a:rPr>
              <a:t>Social Media</a:t>
            </a:r>
          </a:p>
          <a:p>
            <a:pPr marL="987425" lvl="1" indent="-530225">
              <a:buFont typeface="Wingdings" panose="05000000000000000000" pitchFamily="2" charset="2"/>
              <a:buChar char="Ø"/>
            </a:pPr>
            <a:r>
              <a:rPr lang="en-GB" dirty="0">
                <a:solidFill>
                  <a:srgbClr val="8B169B"/>
                </a:solidFill>
              </a:rPr>
              <a:t>Case Example 1</a:t>
            </a:r>
          </a:p>
          <a:p>
            <a:pPr>
              <a:spcBef>
                <a:spcPts val="1800"/>
              </a:spcBef>
            </a:pPr>
            <a:r>
              <a:rPr lang="en-GB" dirty="0">
                <a:solidFill>
                  <a:srgbClr val="002060"/>
                </a:solidFill>
              </a:rPr>
              <a:t>Bullying and Harassment</a:t>
            </a:r>
          </a:p>
          <a:p>
            <a:pPr>
              <a:spcBef>
                <a:spcPts val="1800"/>
              </a:spcBef>
            </a:pPr>
            <a:r>
              <a:rPr lang="en-GB" dirty="0">
                <a:solidFill>
                  <a:srgbClr val="002060"/>
                </a:solidFill>
              </a:rPr>
              <a:t>Relations with officers</a:t>
            </a:r>
          </a:p>
          <a:p>
            <a:endParaRPr lang="en-GB" sz="1400" dirty="0">
              <a:solidFill>
                <a:srgbClr val="002060"/>
              </a:solidFill>
            </a:endParaRPr>
          </a:p>
          <a:p>
            <a:pPr defTabSz="363538"/>
            <a:endParaRPr lang="en-GB" sz="1400" dirty="0">
              <a:solidFill>
                <a:srgbClr val="002060"/>
              </a:solidFill>
            </a:endParaRPr>
          </a:p>
          <a:p>
            <a:pPr marL="0" indent="0" defTabSz="363538">
              <a:buNone/>
            </a:pPr>
            <a:endParaRPr lang="en-GB" sz="3400" dirty="0"/>
          </a:p>
          <a:p>
            <a:endParaRPr lang="en-GB" dirty="0"/>
          </a:p>
        </p:txBody>
      </p:sp>
      <p:pic>
        <p:nvPicPr>
          <p:cNvPr id="6" name="Picture 5">
            <a:extLst>
              <a:ext uri="{FF2B5EF4-FFF2-40B4-BE49-F238E27FC236}">
                <a16:creationId xmlns:a16="http://schemas.microsoft.com/office/drawing/2014/main" id="{18DC5429-0E2D-302E-542E-F407D46C79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7660" y="4503688"/>
            <a:ext cx="3705842" cy="2084536"/>
          </a:xfrm>
          <a:prstGeom prst="rect">
            <a:avLst/>
          </a:prstGeom>
          <a:ln>
            <a:noFill/>
          </a:ln>
          <a:effectLst>
            <a:softEdge rad="112500"/>
          </a:effectLst>
        </p:spPr>
      </p:pic>
    </p:spTree>
    <p:extLst>
      <p:ext uri="{BB962C8B-B14F-4D97-AF65-F5344CB8AC3E}">
        <p14:creationId xmlns:p14="http://schemas.microsoft.com/office/powerpoint/2010/main" val="282953038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DB63FD84-4719-1E4E-5648-CB132A914825}"/>
              </a:ext>
            </a:extLst>
          </p:cNvPr>
          <p:cNvSpPr>
            <a:spLocks noGrp="1"/>
          </p:cNvSpPr>
          <p:nvPr>
            <p:ph sz="half" idx="2"/>
          </p:nvPr>
        </p:nvSpPr>
        <p:spPr>
          <a:xfrm>
            <a:off x="1530086" y="2368551"/>
            <a:ext cx="4718315" cy="1936750"/>
          </a:xfrm>
        </p:spPr>
        <p:txBody>
          <a:bodyPr>
            <a:normAutofit/>
          </a:bodyPr>
          <a:lstStyle/>
          <a:p>
            <a:pPr marL="0" indent="0">
              <a:buNone/>
            </a:pPr>
            <a:r>
              <a:rPr lang="en-US" sz="3200" b="1" dirty="0">
                <a:solidFill>
                  <a:srgbClr val="8B169B"/>
                </a:solidFill>
              </a:rPr>
              <a:t>Case Study A</a:t>
            </a:r>
          </a:p>
          <a:p>
            <a:pPr marL="0" indent="0">
              <a:buNone/>
            </a:pPr>
            <a:endParaRPr lang="en-US" sz="3600" b="1" dirty="0"/>
          </a:p>
          <a:p>
            <a:pPr marL="0" indent="0">
              <a:buNone/>
            </a:pPr>
            <a:r>
              <a:rPr lang="en-US" sz="3200" b="1" dirty="0">
                <a:solidFill>
                  <a:srgbClr val="8B169B"/>
                </a:solidFill>
              </a:rPr>
              <a:t>Case Study B</a:t>
            </a:r>
          </a:p>
        </p:txBody>
      </p:sp>
      <p:sp>
        <p:nvSpPr>
          <p:cNvPr id="12" name="Title 3">
            <a:extLst>
              <a:ext uri="{FF2B5EF4-FFF2-40B4-BE49-F238E27FC236}">
                <a16:creationId xmlns:a16="http://schemas.microsoft.com/office/drawing/2014/main" id="{619CDA4F-186A-8745-CAC5-3E94E0C793BA}"/>
              </a:ext>
            </a:extLst>
          </p:cNvPr>
          <p:cNvSpPr>
            <a:spLocks noGrp="1"/>
          </p:cNvSpPr>
          <p:nvPr>
            <p:ph type="title"/>
          </p:nvPr>
        </p:nvSpPr>
        <p:spPr>
          <a:xfrm>
            <a:off x="1377686" y="274638"/>
            <a:ext cx="10286933" cy="1143000"/>
          </a:xfrm>
        </p:spPr>
        <p:txBody>
          <a:bodyPr/>
          <a:lstStyle/>
          <a:p>
            <a:r>
              <a:rPr lang="en-US" dirty="0"/>
              <a:t>6. RESPECT cont.</a:t>
            </a:r>
          </a:p>
        </p:txBody>
      </p:sp>
      <p:pic>
        <p:nvPicPr>
          <p:cNvPr id="3" name="Picture 2">
            <a:extLst>
              <a:ext uri="{FF2B5EF4-FFF2-40B4-BE49-F238E27FC236}">
                <a16:creationId xmlns:a16="http://schemas.microsoft.com/office/drawing/2014/main" id="{604B8DD8-508E-BCFE-6518-43178887B6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5800" y="1358900"/>
            <a:ext cx="4140200" cy="4140200"/>
          </a:xfrm>
          <a:prstGeom prst="rect">
            <a:avLst/>
          </a:prstGeom>
          <a:ln>
            <a:noFill/>
          </a:ln>
          <a:effectLst>
            <a:softEdge rad="112500"/>
          </a:effectLst>
        </p:spPr>
      </p:pic>
    </p:spTree>
    <p:extLst>
      <p:ext uri="{BB962C8B-B14F-4D97-AF65-F5344CB8AC3E}">
        <p14:creationId xmlns:p14="http://schemas.microsoft.com/office/powerpoint/2010/main" val="739139979"/>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FA769C9D-DB42-4D70-8A15-A7BE6EFB4A6A}"/>
              </a:ext>
            </a:extLst>
          </p:cNvPr>
          <p:cNvSpPr>
            <a:spLocks noGrp="1"/>
          </p:cNvSpPr>
          <p:nvPr>
            <p:ph sz="half" idx="1"/>
          </p:nvPr>
        </p:nvSpPr>
        <p:spPr>
          <a:xfrm>
            <a:off x="1377686" y="1803734"/>
            <a:ext cx="6173041" cy="2740558"/>
          </a:xfrm>
        </p:spPr>
        <p:txBody>
          <a:bodyPr>
            <a:normAutofit/>
          </a:bodyPr>
          <a:lstStyle/>
          <a:p>
            <a:pPr marL="0" indent="0">
              <a:lnSpc>
                <a:spcPct val="90000"/>
              </a:lnSpc>
              <a:buNone/>
            </a:pPr>
            <a:r>
              <a:rPr lang="en-GB" sz="3200" b="1" dirty="0">
                <a:solidFill>
                  <a:srgbClr val="002060"/>
                </a:solidFill>
              </a:rPr>
              <a:t>Members’ Role</a:t>
            </a:r>
          </a:p>
          <a:p>
            <a:pPr marL="501650" indent="-457200" defTabSz="363538">
              <a:lnSpc>
                <a:spcPct val="90000"/>
              </a:lnSpc>
              <a:spcBef>
                <a:spcPts val="1200"/>
              </a:spcBef>
            </a:pPr>
            <a:r>
              <a:rPr lang="en-GB" dirty="0">
                <a:solidFill>
                  <a:srgbClr val="002060"/>
                </a:solidFill>
              </a:rPr>
              <a:t>Scrutiny</a:t>
            </a:r>
          </a:p>
          <a:p>
            <a:pPr marL="501650" indent="-457200" defTabSz="363538">
              <a:lnSpc>
                <a:spcPct val="90000"/>
              </a:lnSpc>
              <a:spcBef>
                <a:spcPts val="1200"/>
              </a:spcBef>
            </a:pPr>
            <a:r>
              <a:rPr lang="en-GB" dirty="0">
                <a:solidFill>
                  <a:srgbClr val="002060"/>
                </a:solidFill>
              </a:rPr>
              <a:t>Strategic leadership and oversight</a:t>
            </a:r>
          </a:p>
          <a:p>
            <a:pPr marL="501650" indent="-457200" defTabSz="363538">
              <a:lnSpc>
                <a:spcPct val="90000"/>
              </a:lnSpc>
              <a:spcBef>
                <a:spcPts val="1200"/>
              </a:spcBef>
            </a:pPr>
            <a:r>
              <a:rPr lang="en-GB" dirty="0">
                <a:solidFill>
                  <a:srgbClr val="002060"/>
                </a:solidFill>
              </a:rPr>
              <a:t>Right to good quality information </a:t>
            </a:r>
          </a:p>
          <a:p>
            <a:pPr marL="1079500" lvl="2" indent="-549275">
              <a:lnSpc>
                <a:spcPct val="90000"/>
              </a:lnSpc>
              <a:spcBef>
                <a:spcPts val="1200"/>
              </a:spcBef>
              <a:buFont typeface="Wingdings" panose="05000000000000000000" pitchFamily="2" charset="2"/>
              <a:buChar char="Ø"/>
            </a:pPr>
            <a:r>
              <a:rPr lang="en-GB" sz="2800" dirty="0">
                <a:solidFill>
                  <a:srgbClr val="8B169B"/>
                </a:solidFill>
              </a:rPr>
              <a:t>Amount and nature</a:t>
            </a:r>
          </a:p>
          <a:p>
            <a:pPr marL="0" indent="0">
              <a:lnSpc>
                <a:spcPct val="90000"/>
              </a:lnSpc>
              <a:buNone/>
            </a:pPr>
            <a:endParaRPr lang="en-GB" sz="2600" dirty="0"/>
          </a:p>
        </p:txBody>
      </p:sp>
      <p:sp>
        <p:nvSpPr>
          <p:cNvPr id="8" name="Content Placeholder 2">
            <a:extLst>
              <a:ext uri="{FF2B5EF4-FFF2-40B4-BE49-F238E27FC236}">
                <a16:creationId xmlns:a16="http://schemas.microsoft.com/office/drawing/2014/main" id="{D7CF2682-1BF0-4734-219B-AFC3B939B90E}"/>
              </a:ext>
            </a:extLst>
          </p:cNvPr>
          <p:cNvSpPr>
            <a:spLocks noGrp="1"/>
          </p:cNvSpPr>
          <p:nvPr>
            <p:ph sz="half" idx="2"/>
          </p:nvPr>
        </p:nvSpPr>
        <p:spPr>
          <a:xfrm>
            <a:off x="1618229" y="5113950"/>
            <a:ext cx="4718315" cy="1350838"/>
          </a:xfrm>
        </p:spPr>
        <p:txBody>
          <a:bodyPr/>
          <a:lstStyle/>
          <a:p>
            <a:pPr marL="0" indent="0">
              <a:lnSpc>
                <a:spcPct val="90000"/>
              </a:lnSpc>
              <a:buNone/>
            </a:pPr>
            <a:r>
              <a:rPr lang="en-GB" sz="3200" b="1" dirty="0">
                <a:solidFill>
                  <a:srgbClr val="8B169B"/>
                </a:solidFill>
              </a:rPr>
              <a:t>Case Example 1</a:t>
            </a:r>
          </a:p>
          <a:p>
            <a:pPr marL="0" indent="0">
              <a:lnSpc>
                <a:spcPct val="90000"/>
              </a:lnSpc>
              <a:buNone/>
            </a:pPr>
            <a:r>
              <a:rPr lang="en-GB" sz="3200" b="1" dirty="0">
                <a:solidFill>
                  <a:srgbClr val="8B169B"/>
                </a:solidFill>
              </a:rPr>
              <a:t>Case Example 2</a:t>
            </a:r>
          </a:p>
          <a:p>
            <a:endParaRPr lang="en-US" dirty="0"/>
          </a:p>
        </p:txBody>
      </p:sp>
      <p:sp>
        <p:nvSpPr>
          <p:cNvPr id="2" name="Title 1">
            <a:extLst>
              <a:ext uri="{FF2B5EF4-FFF2-40B4-BE49-F238E27FC236}">
                <a16:creationId xmlns:a16="http://schemas.microsoft.com/office/drawing/2014/main" id="{64085646-7EBC-4F1A-9E9B-6C8F64290084}"/>
              </a:ext>
            </a:extLst>
          </p:cNvPr>
          <p:cNvSpPr>
            <a:spLocks noGrp="1"/>
          </p:cNvSpPr>
          <p:nvPr>
            <p:ph type="title"/>
          </p:nvPr>
        </p:nvSpPr>
        <p:spPr>
          <a:xfrm>
            <a:off x="1377686" y="274638"/>
            <a:ext cx="10814314" cy="1143000"/>
          </a:xfrm>
        </p:spPr>
        <p:txBody>
          <a:bodyPr anchor="ctr">
            <a:noAutofit/>
          </a:bodyPr>
          <a:lstStyle/>
          <a:p>
            <a:pPr marL="539750" indent="-539750">
              <a:lnSpc>
                <a:spcPct val="90000"/>
              </a:lnSpc>
            </a:pPr>
            <a:r>
              <a:rPr lang="en-GB" dirty="0"/>
              <a:t>7. DISTINGUISHING BETWEEN STRATEGIC AND OPERATIONAL </a:t>
            </a:r>
          </a:p>
        </p:txBody>
      </p:sp>
      <p:pic>
        <p:nvPicPr>
          <p:cNvPr id="6" name="Picture 5">
            <a:extLst>
              <a:ext uri="{FF2B5EF4-FFF2-40B4-BE49-F238E27FC236}">
                <a16:creationId xmlns:a16="http://schemas.microsoft.com/office/drawing/2014/main" id="{DEA4BE6F-D387-F9B1-6DF0-E03250701E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1986872"/>
            <a:ext cx="3484334" cy="3484334"/>
          </a:xfrm>
          <a:prstGeom prst="rect">
            <a:avLst/>
          </a:prstGeom>
        </p:spPr>
      </p:pic>
    </p:spTree>
    <p:extLst>
      <p:ext uri="{BB962C8B-B14F-4D97-AF65-F5344CB8AC3E}">
        <p14:creationId xmlns:p14="http://schemas.microsoft.com/office/powerpoint/2010/main" val="2611852305"/>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05450-8029-19B5-6A44-FD46E8F0802B}"/>
              </a:ext>
            </a:extLst>
          </p:cNvPr>
          <p:cNvSpPr>
            <a:spLocks noGrp="1"/>
          </p:cNvSpPr>
          <p:nvPr>
            <p:ph type="title"/>
          </p:nvPr>
        </p:nvSpPr>
        <p:spPr/>
        <p:txBody>
          <a:bodyPr/>
          <a:lstStyle/>
          <a:p>
            <a:r>
              <a:rPr lang="en-GB" dirty="0"/>
              <a:t>8. DECISION-MAKING</a:t>
            </a:r>
          </a:p>
        </p:txBody>
      </p:sp>
      <p:sp>
        <p:nvSpPr>
          <p:cNvPr id="3" name="Content Placeholder 2">
            <a:extLst>
              <a:ext uri="{FF2B5EF4-FFF2-40B4-BE49-F238E27FC236}">
                <a16:creationId xmlns:a16="http://schemas.microsoft.com/office/drawing/2014/main" id="{F230E3D0-6E24-4678-738C-F8983A7A20DA}"/>
              </a:ext>
            </a:extLst>
          </p:cNvPr>
          <p:cNvSpPr>
            <a:spLocks noGrp="1"/>
          </p:cNvSpPr>
          <p:nvPr>
            <p:ph idx="1"/>
          </p:nvPr>
        </p:nvSpPr>
        <p:spPr>
          <a:xfrm>
            <a:off x="1530203" y="1417638"/>
            <a:ext cx="10286933" cy="5040560"/>
          </a:xfrm>
        </p:spPr>
        <p:txBody>
          <a:bodyPr/>
          <a:lstStyle/>
          <a:p>
            <a:r>
              <a:rPr lang="en-GB" dirty="0">
                <a:solidFill>
                  <a:srgbClr val="131F4B"/>
                </a:solidFill>
              </a:rPr>
              <a:t>Majority vote</a:t>
            </a:r>
          </a:p>
          <a:p>
            <a:r>
              <a:rPr lang="en-GB" dirty="0">
                <a:solidFill>
                  <a:srgbClr val="131F4B"/>
                </a:solidFill>
              </a:rPr>
              <a:t>Recording dissent</a:t>
            </a:r>
          </a:p>
          <a:p>
            <a:r>
              <a:rPr lang="en-GB" dirty="0">
                <a:solidFill>
                  <a:srgbClr val="131F4B"/>
                </a:solidFill>
              </a:rPr>
              <a:t>Respecting decisions made</a:t>
            </a:r>
          </a:p>
          <a:p>
            <a:pPr marL="0" indent="0">
              <a:buNone/>
            </a:pPr>
            <a:endParaRPr lang="en-GB" dirty="0"/>
          </a:p>
          <a:p>
            <a:pPr marL="0" indent="0">
              <a:buNone/>
            </a:pPr>
            <a:r>
              <a:rPr lang="en-GB" b="1" dirty="0">
                <a:solidFill>
                  <a:srgbClr val="8B169B"/>
                </a:solidFill>
              </a:rPr>
              <a:t>Case Study 1</a:t>
            </a:r>
          </a:p>
          <a:p>
            <a:pPr marL="0" indent="0">
              <a:buNone/>
            </a:pPr>
            <a:r>
              <a:rPr lang="en-GB" b="1" dirty="0">
                <a:solidFill>
                  <a:srgbClr val="8B169B"/>
                </a:solidFill>
              </a:rPr>
              <a:t>Case Study 2</a:t>
            </a:r>
          </a:p>
        </p:txBody>
      </p:sp>
      <p:pic>
        <p:nvPicPr>
          <p:cNvPr id="5" name="Picture 4">
            <a:extLst>
              <a:ext uri="{FF2B5EF4-FFF2-40B4-BE49-F238E27FC236}">
                <a16:creationId xmlns:a16="http://schemas.microsoft.com/office/drawing/2014/main" id="{2BF75693-D9C2-2D90-25C6-FABE59300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8700" y="4150518"/>
            <a:ext cx="4813300" cy="2707481"/>
          </a:xfrm>
          <a:prstGeom prst="rect">
            <a:avLst/>
          </a:prstGeom>
          <a:ln>
            <a:noFill/>
          </a:ln>
          <a:effectLst>
            <a:softEdge rad="112500"/>
          </a:effectLst>
        </p:spPr>
      </p:pic>
    </p:spTree>
    <p:extLst>
      <p:ext uri="{BB962C8B-B14F-4D97-AF65-F5344CB8AC3E}">
        <p14:creationId xmlns:p14="http://schemas.microsoft.com/office/powerpoint/2010/main" val="2657841559"/>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7B951-D612-4926-91E5-9FB16D9FDD02}"/>
              </a:ext>
            </a:extLst>
          </p:cNvPr>
          <p:cNvSpPr>
            <a:spLocks noGrp="1"/>
          </p:cNvSpPr>
          <p:nvPr>
            <p:ph type="title"/>
          </p:nvPr>
        </p:nvSpPr>
        <p:spPr>
          <a:xfrm>
            <a:off x="1527588" y="169707"/>
            <a:ext cx="10286933" cy="1143000"/>
          </a:xfrm>
        </p:spPr>
        <p:txBody>
          <a:bodyPr/>
          <a:lstStyle/>
          <a:p>
            <a:r>
              <a:rPr lang="en-GB" dirty="0"/>
              <a:t>AGENDA</a:t>
            </a:r>
          </a:p>
        </p:txBody>
      </p:sp>
      <p:sp>
        <p:nvSpPr>
          <p:cNvPr id="6" name="Content Placeholder 5">
            <a:extLst>
              <a:ext uri="{FF2B5EF4-FFF2-40B4-BE49-F238E27FC236}">
                <a16:creationId xmlns:a16="http://schemas.microsoft.com/office/drawing/2014/main" id="{614338AA-03A1-4934-A80E-0201931F2D17}"/>
              </a:ext>
            </a:extLst>
          </p:cNvPr>
          <p:cNvSpPr>
            <a:spLocks noGrp="1"/>
          </p:cNvSpPr>
          <p:nvPr>
            <p:ph sz="half" idx="1"/>
          </p:nvPr>
        </p:nvSpPr>
        <p:spPr>
          <a:xfrm>
            <a:off x="1632518" y="1312707"/>
            <a:ext cx="4819082" cy="5199451"/>
          </a:xfrm>
        </p:spPr>
        <p:txBody>
          <a:bodyPr>
            <a:normAutofit lnSpcReduction="10000"/>
          </a:bodyPr>
          <a:lstStyle/>
          <a:p>
            <a:pPr marL="514350" indent="-514350" defTabSz="441325">
              <a:buFont typeface="+mj-lt"/>
              <a:buAutoNum type="arabicPeriod"/>
            </a:pPr>
            <a:r>
              <a:rPr lang="en-GB" sz="3200" dirty="0">
                <a:solidFill>
                  <a:srgbClr val="002060"/>
                </a:solidFill>
              </a:rPr>
              <a:t>Introduction</a:t>
            </a:r>
          </a:p>
          <a:p>
            <a:pPr marL="901700" lvl="1" indent="-368300">
              <a:buFont typeface="Wingdings" panose="05000000000000000000" pitchFamily="2" charset="2"/>
              <a:buChar char="Ø"/>
            </a:pPr>
            <a:r>
              <a:rPr lang="en-GB" sz="2800" dirty="0">
                <a:solidFill>
                  <a:srgbClr val="8B169B"/>
                </a:solidFill>
              </a:rPr>
              <a:t>Ethical Standards framework</a:t>
            </a:r>
          </a:p>
          <a:p>
            <a:pPr marL="533400" indent="-533400">
              <a:buFont typeface="+mj-lt"/>
              <a:buAutoNum type="arabicPeriod"/>
              <a:tabLst>
                <a:tab pos="533400" algn="l"/>
                <a:tab pos="898525" algn="l"/>
              </a:tabLst>
            </a:pPr>
            <a:r>
              <a:rPr lang="en-GB" sz="3200" dirty="0">
                <a:solidFill>
                  <a:srgbClr val="002060"/>
                </a:solidFill>
              </a:rPr>
              <a:t>Standards Commission</a:t>
            </a:r>
          </a:p>
          <a:p>
            <a:pPr marL="514350" indent="-514350" defTabSz="533400">
              <a:buFont typeface="+mj-lt"/>
              <a:buAutoNum type="arabicPeriod"/>
            </a:pPr>
            <a:r>
              <a:rPr lang="en-GB" sz="3200" dirty="0">
                <a:solidFill>
                  <a:srgbClr val="002060"/>
                </a:solidFill>
              </a:rPr>
              <a:t>Compliance with Code</a:t>
            </a:r>
          </a:p>
          <a:p>
            <a:pPr marL="895350" lvl="1" indent="-363538" defTabSz="533400">
              <a:buFont typeface="Wingdings" panose="05000000000000000000" pitchFamily="2" charset="2"/>
              <a:buChar char="Ø"/>
            </a:pPr>
            <a:r>
              <a:rPr lang="en-GB" sz="2800" dirty="0">
                <a:solidFill>
                  <a:srgbClr val="8B169B"/>
                </a:solidFill>
              </a:rPr>
              <a:t>Applicability of Code</a:t>
            </a:r>
          </a:p>
          <a:p>
            <a:pPr marL="514350" indent="-514350" defTabSz="533400">
              <a:buFont typeface="+mj-lt"/>
              <a:buAutoNum type="arabicPeriod"/>
            </a:pPr>
            <a:r>
              <a:rPr lang="en-GB" sz="3200" dirty="0">
                <a:solidFill>
                  <a:srgbClr val="002060"/>
                </a:solidFill>
              </a:rPr>
              <a:t>Role and Responsibilities</a:t>
            </a:r>
          </a:p>
          <a:p>
            <a:pPr marL="898525" lvl="1" indent="-365125">
              <a:buFont typeface="Wingdings" panose="05000000000000000000" pitchFamily="2" charset="2"/>
              <a:buChar char="Ø"/>
            </a:pPr>
            <a:r>
              <a:rPr lang="en-GB" sz="2800" dirty="0">
                <a:solidFill>
                  <a:srgbClr val="8B169B"/>
                </a:solidFill>
              </a:rPr>
              <a:t>General</a:t>
            </a:r>
          </a:p>
          <a:p>
            <a:pPr marL="898525" lvl="1" indent="-365125">
              <a:buFont typeface="Wingdings" panose="05000000000000000000" pitchFamily="2" charset="2"/>
              <a:buChar char="Ø"/>
            </a:pPr>
            <a:r>
              <a:rPr lang="en-GB" sz="2800" dirty="0">
                <a:solidFill>
                  <a:srgbClr val="8B169B"/>
                </a:solidFill>
              </a:rPr>
              <a:t>IJB’s best interests</a:t>
            </a:r>
          </a:p>
          <a:p>
            <a:pPr marL="898525" lvl="1" indent="-365125">
              <a:buFont typeface="Wingdings" panose="05000000000000000000" pitchFamily="2" charset="2"/>
              <a:buChar char="Ø"/>
            </a:pPr>
            <a:r>
              <a:rPr lang="en-GB" sz="2800" dirty="0">
                <a:solidFill>
                  <a:srgbClr val="8B169B"/>
                </a:solidFill>
              </a:rPr>
              <a:t>Conflicts of interest</a:t>
            </a:r>
          </a:p>
          <a:p>
            <a:pPr marL="898525" lvl="1" indent="-365125">
              <a:buFont typeface="Wingdings" panose="05000000000000000000" pitchFamily="2" charset="2"/>
              <a:buChar char="Ø"/>
            </a:pPr>
            <a:endParaRPr lang="en-GB" sz="2800" dirty="0">
              <a:solidFill>
                <a:srgbClr val="8B169B"/>
              </a:solidFill>
            </a:endParaRPr>
          </a:p>
        </p:txBody>
      </p:sp>
      <p:sp>
        <p:nvSpPr>
          <p:cNvPr id="4" name="TextBox 3">
            <a:extLst>
              <a:ext uri="{FF2B5EF4-FFF2-40B4-BE49-F238E27FC236}">
                <a16:creationId xmlns:a16="http://schemas.microsoft.com/office/drawing/2014/main" id="{03ED41A2-D409-4AAB-B1CB-6F66C3EEBACD}"/>
              </a:ext>
            </a:extLst>
          </p:cNvPr>
          <p:cNvSpPr txBox="1"/>
          <p:nvPr/>
        </p:nvSpPr>
        <p:spPr>
          <a:xfrm>
            <a:off x="6671054" y="1129827"/>
            <a:ext cx="5362921" cy="5283498"/>
          </a:xfrm>
          <a:prstGeom prst="rect">
            <a:avLst/>
          </a:prstGeom>
          <a:noFill/>
        </p:spPr>
        <p:txBody>
          <a:bodyPr wrap="square" rtlCol="0">
            <a:spAutoFit/>
          </a:bodyPr>
          <a:lstStyle/>
          <a:p>
            <a:pPr marL="723900" indent="-631825">
              <a:spcBef>
                <a:spcPts val="768"/>
              </a:spcBef>
              <a:buFont typeface="+mj-lt"/>
              <a:buAutoNum type="arabicPeriod" startAt="5"/>
            </a:pPr>
            <a:r>
              <a:rPr lang="en-GB" sz="3200" dirty="0">
                <a:solidFill>
                  <a:srgbClr val="002060"/>
                </a:solidFill>
              </a:rPr>
              <a:t>Declarations of Interest</a:t>
            </a:r>
          </a:p>
          <a:p>
            <a:pPr marL="1079500" lvl="1" indent="-355600">
              <a:spcBef>
                <a:spcPts val="768"/>
              </a:spcBef>
              <a:buFont typeface="Wingdings" panose="05000000000000000000" pitchFamily="2" charset="2"/>
              <a:buChar char="Ø"/>
              <a:tabLst>
                <a:tab pos="1079500" algn="l"/>
              </a:tabLst>
            </a:pPr>
            <a:r>
              <a:rPr lang="en-GB" sz="2800" dirty="0">
                <a:solidFill>
                  <a:srgbClr val="8B169B"/>
                </a:solidFill>
              </a:rPr>
              <a:t>Three-stage test</a:t>
            </a:r>
          </a:p>
          <a:p>
            <a:pPr marL="723900" indent="-631825">
              <a:spcBef>
                <a:spcPts val="768"/>
              </a:spcBef>
              <a:buFont typeface="+mj-lt"/>
              <a:buAutoNum type="arabicPeriod" startAt="5"/>
            </a:pPr>
            <a:r>
              <a:rPr lang="en-GB" sz="3200" dirty="0">
                <a:solidFill>
                  <a:srgbClr val="002060"/>
                </a:solidFill>
              </a:rPr>
              <a:t>Respect</a:t>
            </a:r>
          </a:p>
          <a:p>
            <a:pPr marL="723900" indent="-631825">
              <a:spcBef>
                <a:spcPts val="768"/>
              </a:spcBef>
              <a:buFont typeface="+mj-lt"/>
              <a:buAutoNum type="arabicPeriod" startAt="5"/>
            </a:pPr>
            <a:r>
              <a:rPr lang="en-GB" sz="3200" dirty="0">
                <a:solidFill>
                  <a:srgbClr val="002060"/>
                </a:solidFill>
              </a:rPr>
              <a:t>Strategic v Operational</a:t>
            </a:r>
          </a:p>
          <a:p>
            <a:pPr marL="723900" indent="-631825" defTabSz="441325">
              <a:spcBef>
                <a:spcPts val="768"/>
              </a:spcBef>
              <a:buFont typeface="+mj-lt"/>
              <a:buAutoNum type="arabicPeriod" startAt="5"/>
            </a:pPr>
            <a:r>
              <a:rPr lang="en-GB" sz="3200" dirty="0">
                <a:solidFill>
                  <a:srgbClr val="002060"/>
                </a:solidFill>
              </a:rPr>
              <a:t>Decision-Making</a:t>
            </a:r>
          </a:p>
          <a:p>
            <a:pPr marL="723900" indent="-631825" defTabSz="441325">
              <a:spcBef>
                <a:spcPts val="768"/>
              </a:spcBef>
              <a:buFont typeface="+mj-lt"/>
              <a:buAutoNum type="arabicPeriod" startAt="5"/>
            </a:pPr>
            <a:r>
              <a:rPr lang="en-GB" sz="3200" dirty="0">
                <a:solidFill>
                  <a:srgbClr val="002060"/>
                </a:solidFill>
              </a:rPr>
              <a:t>Confidentiality</a:t>
            </a:r>
          </a:p>
          <a:p>
            <a:pPr marL="723900" indent="-631825" defTabSz="441325">
              <a:spcBef>
                <a:spcPts val="768"/>
              </a:spcBef>
              <a:buFont typeface="+mj-lt"/>
              <a:buAutoNum type="arabicPeriod" startAt="5"/>
            </a:pPr>
            <a:r>
              <a:rPr lang="en-GB" sz="3200" dirty="0">
                <a:solidFill>
                  <a:srgbClr val="002060"/>
                </a:solidFill>
              </a:rPr>
              <a:t>Registration of Interests</a:t>
            </a:r>
          </a:p>
          <a:p>
            <a:pPr marL="723900" indent="-631825" defTabSz="441325">
              <a:spcBef>
                <a:spcPts val="768"/>
              </a:spcBef>
              <a:buFont typeface="+mj-lt"/>
              <a:buAutoNum type="arabicPeriod" startAt="5"/>
            </a:pPr>
            <a:r>
              <a:rPr lang="en-GB" sz="3200" dirty="0">
                <a:solidFill>
                  <a:srgbClr val="002060"/>
                </a:solidFill>
              </a:rPr>
              <a:t>Gifts and Hospitality</a:t>
            </a:r>
          </a:p>
          <a:p>
            <a:pPr marL="723900" indent="-631825" defTabSz="441325">
              <a:spcBef>
                <a:spcPts val="768"/>
              </a:spcBef>
              <a:buFont typeface="+mj-lt"/>
              <a:buAutoNum type="arabicPeriod" startAt="5"/>
            </a:pPr>
            <a:r>
              <a:rPr lang="en-GB" sz="3200" dirty="0">
                <a:solidFill>
                  <a:srgbClr val="002060"/>
                </a:solidFill>
              </a:rPr>
              <a:t>Further Information</a:t>
            </a:r>
          </a:p>
        </p:txBody>
      </p:sp>
    </p:spTree>
    <p:extLst>
      <p:ext uri="{BB962C8B-B14F-4D97-AF65-F5344CB8AC3E}">
        <p14:creationId xmlns:p14="http://schemas.microsoft.com/office/powerpoint/2010/main" val="76596293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579819-27F5-E739-6646-41638FA83600}"/>
              </a:ext>
            </a:extLst>
          </p:cNvPr>
          <p:cNvPicPr>
            <a:picLocks noChangeAspect="1"/>
          </p:cNvPicPr>
          <p:nvPr/>
        </p:nvPicPr>
        <p:blipFill>
          <a:blip r:embed="rId3">
            <a:extLst>
              <a:ext uri="{28A0092B-C50C-407E-A947-70E740481C1C}">
                <a14:useLocalDpi xmlns:a14="http://schemas.microsoft.com/office/drawing/2010/main" val="0"/>
              </a:ext>
            </a:extLst>
          </a:blip>
          <a:srcRect l="27325" r="9431" b="-2"/>
          <a:stretch>
            <a:fillRect/>
          </a:stretch>
        </p:blipFill>
        <p:spPr>
          <a:xfrm>
            <a:off x="6780958" y="1417638"/>
            <a:ext cx="5088565" cy="4525963"/>
          </a:xfrm>
          <a:prstGeom prst="rect">
            <a:avLst/>
          </a:prstGeom>
          <a:noFill/>
        </p:spPr>
      </p:pic>
      <p:sp>
        <p:nvSpPr>
          <p:cNvPr id="3" name="Content Placeholder 2">
            <a:extLst>
              <a:ext uri="{FF2B5EF4-FFF2-40B4-BE49-F238E27FC236}">
                <a16:creationId xmlns:a16="http://schemas.microsoft.com/office/drawing/2014/main" id="{2EEAF6A6-5CB5-A788-ACED-6F63A49873F1}"/>
              </a:ext>
            </a:extLst>
          </p:cNvPr>
          <p:cNvSpPr>
            <a:spLocks noGrp="1"/>
          </p:cNvSpPr>
          <p:nvPr>
            <p:ph sz="half" idx="2"/>
          </p:nvPr>
        </p:nvSpPr>
        <p:spPr>
          <a:xfrm>
            <a:off x="1377686" y="1586346"/>
            <a:ext cx="4718315" cy="4525963"/>
          </a:xfrm>
        </p:spPr>
        <p:txBody>
          <a:bodyPr>
            <a:normAutofit/>
          </a:bodyPr>
          <a:lstStyle/>
          <a:p>
            <a:r>
              <a:rPr lang="en-GB" dirty="0">
                <a:solidFill>
                  <a:srgbClr val="002060"/>
                </a:solidFill>
              </a:rPr>
              <a:t>Must not disclose without express consent</a:t>
            </a:r>
          </a:p>
          <a:p>
            <a:r>
              <a:rPr lang="en-GB" dirty="0">
                <a:solidFill>
                  <a:srgbClr val="002060"/>
                </a:solidFill>
              </a:rPr>
              <a:t>Can be inherently confidential</a:t>
            </a:r>
          </a:p>
          <a:p>
            <a:r>
              <a:rPr lang="en-GB" dirty="0">
                <a:solidFill>
                  <a:srgbClr val="002060"/>
                </a:solidFill>
              </a:rPr>
              <a:t>Not to use for personal advantage or to discredit IJB</a:t>
            </a:r>
          </a:p>
          <a:p>
            <a:r>
              <a:rPr lang="en-GB" dirty="0">
                <a:solidFill>
                  <a:srgbClr val="002060"/>
                </a:solidFill>
              </a:rPr>
              <a:t>If in doubt, seek advice</a:t>
            </a:r>
          </a:p>
          <a:p>
            <a:pPr marL="0" indent="0">
              <a:buNone/>
            </a:pPr>
            <a:endParaRPr lang="en-GB" dirty="0"/>
          </a:p>
          <a:p>
            <a:pPr marL="0" indent="0">
              <a:buNone/>
            </a:pPr>
            <a:r>
              <a:rPr lang="en-GB" sz="3600" b="1" dirty="0">
                <a:solidFill>
                  <a:srgbClr val="8B169B"/>
                </a:solidFill>
              </a:rPr>
              <a:t>Case Study</a:t>
            </a:r>
          </a:p>
          <a:p>
            <a:endParaRPr lang="en-GB" dirty="0"/>
          </a:p>
        </p:txBody>
      </p:sp>
      <p:sp>
        <p:nvSpPr>
          <p:cNvPr id="2" name="Title 1">
            <a:extLst>
              <a:ext uri="{FF2B5EF4-FFF2-40B4-BE49-F238E27FC236}">
                <a16:creationId xmlns:a16="http://schemas.microsoft.com/office/drawing/2014/main" id="{59DE340D-CCC6-3E7B-874F-37BC53F26436}"/>
              </a:ext>
            </a:extLst>
          </p:cNvPr>
          <p:cNvSpPr>
            <a:spLocks noGrp="1"/>
          </p:cNvSpPr>
          <p:nvPr>
            <p:ph type="title"/>
          </p:nvPr>
        </p:nvSpPr>
        <p:spPr>
          <a:xfrm>
            <a:off x="1377686" y="274638"/>
            <a:ext cx="10286933" cy="1143000"/>
          </a:xfrm>
        </p:spPr>
        <p:txBody>
          <a:bodyPr anchor="ctr">
            <a:normAutofit/>
          </a:bodyPr>
          <a:lstStyle/>
          <a:p>
            <a:r>
              <a:rPr lang="en-GB" dirty="0"/>
              <a:t>9. CONFIDENTIALITY</a:t>
            </a:r>
          </a:p>
        </p:txBody>
      </p:sp>
    </p:spTree>
    <p:extLst>
      <p:ext uri="{BB962C8B-B14F-4D97-AF65-F5344CB8AC3E}">
        <p14:creationId xmlns:p14="http://schemas.microsoft.com/office/powerpoint/2010/main" val="2936117625"/>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67B8AC11-3227-05AB-CA9D-DA3E7FC9525B}"/>
              </a:ext>
            </a:extLst>
          </p:cNvPr>
          <p:cNvSpPr>
            <a:spLocks noGrp="1"/>
          </p:cNvSpPr>
          <p:nvPr>
            <p:ph sz="half" idx="2"/>
          </p:nvPr>
        </p:nvSpPr>
        <p:spPr>
          <a:xfrm>
            <a:off x="6946304" y="1600201"/>
            <a:ext cx="4718315" cy="4525963"/>
          </a:xfrm>
        </p:spPr>
        <p:txBody>
          <a:bodyPr>
            <a:normAutofit fontScale="92500" lnSpcReduction="10000"/>
          </a:bodyPr>
          <a:lstStyle/>
          <a:p>
            <a:r>
              <a:rPr lang="en-US" sz="3200" dirty="0">
                <a:solidFill>
                  <a:srgbClr val="002060"/>
                </a:solidFill>
              </a:rPr>
              <a:t>Ensures transparency</a:t>
            </a:r>
          </a:p>
          <a:p>
            <a:r>
              <a:rPr lang="en-GB" sz="3200" dirty="0">
                <a:solidFill>
                  <a:srgbClr val="002060"/>
                </a:solidFill>
              </a:rPr>
              <a:t>Different to what you are required to declare</a:t>
            </a:r>
          </a:p>
          <a:p>
            <a:r>
              <a:rPr lang="en-US" sz="3200" dirty="0">
                <a:solidFill>
                  <a:srgbClr val="002060"/>
                </a:solidFill>
              </a:rPr>
              <a:t>Personal Responsibility</a:t>
            </a:r>
          </a:p>
          <a:p>
            <a:r>
              <a:rPr lang="en-US" sz="3200" dirty="0">
                <a:solidFill>
                  <a:srgbClr val="002060"/>
                </a:solidFill>
              </a:rPr>
              <a:t>Must register within one month</a:t>
            </a:r>
          </a:p>
          <a:p>
            <a:r>
              <a:rPr lang="en-US" sz="3200" dirty="0">
                <a:solidFill>
                  <a:srgbClr val="002060"/>
                </a:solidFill>
              </a:rPr>
              <a:t>If unsure, seek advice</a:t>
            </a:r>
          </a:p>
          <a:p>
            <a:pPr marL="0" indent="0">
              <a:buNone/>
            </a:pPr>
            <a:endParaRPr lang="en-US" dirty="0"/>
          </a:p>
          <a:p>
            <a:pPr marL="0" indent="0">
              <a:buNone/>
            </a:pPr>
            <a:r>
              <a:rPr lang="en-US" sz="3600" b="1" dirty="0">
                <a:solidFill>
                  <a:srgbClr val="8B169B"/>
                </a:solidFill>
              </a:rPr>
              <a:t>Case Example</a:t>
            </a:r>
          </a:p>
        </p:txBody>
      </p:sp>
      <p:sp>
        <p:nvSpPr>
          <p:cNvPr id="2" name="Title 1">
            <a:extLst>
              <a:ext uri="{FF2B5EF4-FFF2-40B4-BE49-F238E27FC236}">
                <a16:creationId xmlns:a16="http://schemas.microsoft.com/office/drawing/2014/main" id="{32DB4FCD-681C-429E-88F7-1738935F4414}"/>
              </a:ext>
            </a:extLst>
          </p:cNvPr>
          <p:cNvSpPr>
            <a:spLocks noGrp="1"/>
          </p:cNvSpPr>
          <p:nvPr>
            <p:ph type="title"/>
          </p:nvPr>
        </p:nvSpPr>
        <p:spPr>
          <a:xfrm>
            <a:off x="1377686" y="274638"/>
            <a:ext cx="10286933" cy="1143000"/>
          </a:xfrm>
        </p:spPr>
        <p:txBody>
          <a:bodyPr anchor="ctr">
            <a:normAutofit/>
          </a:bodyPr>
          <a:lstStyle/>
          <a:p>
            <a:r>
              <a:rPr lang="en-GB" dirty="0"/>
              <a:t>10. REGISTRATION OF INTERESTS</a:t>
            </a:r>
          </a:p>
        </p:txBody>
      </p:sp>
      <p:graphicFrame>
        <p:nvGraphicFramePr>
          <p:cNvPr id="5" name="Content Placeholder 2">
            <a:extLst>
              <a:ext uri="{FF2B5EF4-FFF2-40B4-BE49-F238E27FC236}">
                <a16:creationId xmlns:a16="http://schemas.microsoft.com/office/drawing/2014/main" id="{8E76944F-7B64-6A51-72BD-FA3C75098412}"/>
              </a:ext>
            </a:extLst>
          </p:cNvPr>
          <p:cNvGraphicFramePr>
            <a:graphicFrameLocks noGrp="1"/>
          </p:cNvGraphicFramePr>
          <p:nvPr>
            <p:ph sz="half" idx="1"/>
            <p:extLst>
              <p:ext uri="{D42A27DB-BD31-4B8C-83A1-F6EECF244321}">
                <p14:modId xmlns:p14="http://schemas.microsoft.com/office/powerpoint/2010/main" val="3341674407"/>
              </p:ext>
            </p:extLst>
          </p:nvPr>
        </p:nvGraphicFramePr>
        <p:xfrm>
          <a:off x="1432587" y="1166018"/>
          <a:ext cx="5088565"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2867911"/>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91815-927B-7934-9B88-AA813EAB335A}"/>
              </a:ext>
            </a:extLst>
          </p:cNvPr>
          <p:cNvSpPr>
            <a:spLocks noGrp="1"/>
          </p:cNvSpPr>
          <p:nvPr>
            <p:ph type="title"/>
          </p:nvPr>
        </p:nvSpPr>
        <p:spPr/>
        <p:txBody>
          <a:bodyPr/>
          <a:lstStyle/>
          <a:p>
            <a:r>
              <a:rPr lang="en-GB" dirty="0"/>
              <a:t>11. GIFTS AND HOSPITALITY</a:t>
            </a:r>
          </a:p>
        </p:txBody>
      </p:sp>
      <p:sp>
        <p:nvSpPr>
          <p:cNvPr id="3" name="Content Placeholder 2">
            <a:extLst>
              <a:ext uri="{FF2B5EF4-FFF2-40B4-BE49-F238E27FC236}">
                <a16:creationId xmlns:a16="http://schemas.microsoft.com/office/drawing/2014/main" id="{3381587C-168D-3C89-0A2A-4D4C04B4AF5E}"/>
              </a:ext>
            </a:extLst>
          </p:cNvPr>
          <p:cNvSpPr>
            <a:spLocks noGrp="1"/>
          </p:cNvSpPr>
          <p:nvPr>
            <p:ph idx="1"/>
          </p:nvPr>
        </p:nvSpPr>
        <p:spPr/>
        <p:txBody>
          <a:bodyPr>
            <a:normAutofit/>
          </a:bodyPr>
          <a:lstStyle/>
          <a:p>
            <a:pPr marL="0" marR="0" lvl="0" indent="0" algn="l" defTabSz="914400" rtl="0" eaLnBrk="1" fontAlgn="auto" latinLnBrk="0" hangingPunct="1">
              <a:lnSpc>
                <a:spcPct val="100000"/>
              </a:lnSpc>
              <a:spcBef>
                <a:spcPct val="20000"/>
              </a:spcBef>
              <a:spcAft>
                <a:spcPts val="1200"/>
              </a:spcAft>
              <a:buClrTx/>
              <a:buSzTx/>
              <a:buFont typeface="Arial" pitchFamily="34" charset="0"/>
              <a:buNone/>
              <a:tabLst/>
              <a:defRPr/>
            </a:pPr>
            <a:r>
              <a:rPr kumimoji="0" lang="en-GB" b="1" i="0" u="none" strike="noStrike" kern="1200" cap="none" spc="0" normalizeH="0" baseline="0" noProof="0" dirty="0">
                <a:ln>
                  <a:noFill/>
                </a:ln>
                <a:solidFill>
                  <a:srgbClr val="002060"/>
                </a:solidFill>
                <a:effectLst/>
                <a:uLnTx/>
                <a:uFillTx/>
                <a:latin typeface="Calibri"/>
                <a:ea typeface="+mn-ea"/>
                <a:cs typeface="+mn-cs"/>
              </a:rPr>
              <a:t>General rule: </a:t>
            </a:r>
            <a:r>
              <a:rPr kumimoji="0" lang="en-GB" b="0" i="0" u="none" strike="noStrike" kern="1200" cap="none" spc="0" normalizeH="0" baseline="0" noProof="0" dirty="0">
                <a:ln>
                  <a:noFill/>
                </a:ln>
                <a:solidFill>
                  <a:srgbClr val="002060"/>
                </a:solidFill>
                <a:effectLst/>
                <a:uLnTx/>
                <a:uFillTx/>
                <a:latin typeface="Calibri"/>
                <a:ea typeface="+mn-ea"/>
                <a:cs typeface="+mn-cs"/>
              </a:rPr>
              <a:t>You should never ask for, or seek, gifts and hospitality</a:t>
            </a:r>
          </a:p>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r>
              <a:rPr kumimoji="0" lang="en-GB" sz="2800" b="0" i="0" u="none" strike="noStrike" kern="1200" cap="none" spc="0" normalizeH="0" baseline="0" noProof="0" dirty="0">
                <a:ln>
                  <a:noFill/>
                </a:ln>
                <a:solidFill>
                  <a:srgbClr val="002060"/>
                </a:solidFill>
                <a:effectLst/>
                <a:uLnTx/>
                <a:uFillTx/>
                <a:latin typeface="Calibri"/>
                <a:ea typeface="+mn-ea"/>
                <a:cs typeface="+mn-cs"/>
              </a:rPr>
              <a:t>When offered, can only accept in very limited circumstances and need to consider </a:t>
            </a:r>
            <a:r>
              <a:rPr kumimoji="0" lang="en-GB" sz="2800" b="1" i="0" u="none" strike="noStrike" kern="1200" cap="none" spc="0" normalizeH="0" baseline="0" noProof="0" dirty="0">
                <a:ln>
                  <a:noFill/>
                </a:ln>
                <a:solidFill>
                  <a:srgbClr val="002060"/>
                </a:solidFill>
                <a:effectLst/>
                <a:uLnTx/>
                <a:uFillTx/>
                <a:latin typeface="Calibri"/>
                <a:ea typeface="+mn-ea"/>
                <a:cs typeface="+mn-cs"/>
              </a:rPr>
              <a:t>objective test</a:t>
            </a:r>
            <a:endParaRPr kumimoji="0" lang="en-GB" sz="28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Arial" pitchFamily="34" charset="0"/>
              <a:buChar char="•"/>
              <a:tabLst/>
              <a:defRPr/>
            </a:pPr>
            <a:r>
              <a:rPr kumimoji="0" lang="en-GB" sz="2800" b="0" i="0" u="none" strike="noStrike" kern="1200" cap="none" spc="0" normalizeH="0" baseline="0" noProof="0" dirty="0">
                <a:ln>
                  <a:noFill/>
                </a:ln>
                <a:solidFill>
                  <a:srgbClr val="002060"/>
                </a:solidFill>
                <a:effectLst/>
                <a:uLnTx/>
                <a:uFillTx/>
                <a:latin typeface="Calibri"/>
                <a:ea typeface="+mn-ea"/>
                <a:cs typeface="+mn-cs"/>
              </a:rPr>
              <a:t>Requirement to advise Standards Office of significant or repeated offers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GB" sz="36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GB" b="1" i="0" u="none" strike="noStrike" kern="1200" cap="none" spc="0" normalizeH="0" baseline="0" noProof="0" dirty="0">
                <a:ln>
                  <a:noFill/>
                </a:ln>
                <a:solidFill>
                  <a:srgbClr val="8B169B"/>
                </a:solidFill>
                <a:effectLst/>
                <a:uLnTx/>
                <a:uFillTx/>
                <a:latin typeface="Calibri"/>
                <a:ea typeface="+mn-ea"/>
                <a:cs typeface="+mn-cs"/>
              </a:rPr>
              <a:t>SCS Advice Note</a:t>
            </a:r>
          </a:p>
          <a:p>
            <a:endParaRPr lang="en-GB" dirty="0"/>
          </a:p>
        </p:txBody>
      </p:sp>
      <p:pic>
        <p:nvPicPr>
          <p:cNvPr id="4" name="Picture 3" descr="A close-up of a sign&#10;&#10;AI-generated content may be incorrect.">
            <a:extLst>
              <a:ext uri="{FF2B5EF4-FFF2-40B4-BE49-F238E27FC236}">
                <a16:creationId xmlns:a16="http://schemas.microsoft.com/office/drawing/2014/main" id="{9901EB9A-E1F8-F476-9817-4F21BE32B2D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7722" r="4698"/>
          <a:stretch>
            <a:fillRect/>
          </a:stretch>
        </p:blipFill>
        <p:spPr>
          <a:xfrm>
            <a:off x="8801100" y="4680123"/>
            <a:ext cx="3390900" cy="2177877"/>
          </a:xfrm>
          <a:prstGeom prst="rect">
            <a:avLst/>
          </a:prstGeom>
        </p:spPr>
      </p:pic>
    </p:spTree>
    <p:extLst>
      <p:ext uri="{BB962C8B-B14F-4D97-AF65-F5344CB8AC3E}">
        <p14:creationId xmlns:p14="http://schemas.microsoft.com/office/powerpoint/2010/main" val="1118341904"/>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E8E26-976D-4EE8-AB79-63B0B6117619}"/>
              </a:ext>
            </a:extLst>
          </p:cNvPr>
          <p:cNvSpPr>
            <a:spLocks noGrp="1"/>
          </p:cNvSpPr>
          <p:nvPr>
            <p:ph type="title"/>
          </p:nvPr>
        </p:nvSpPr>
        <p:spPr/>
        <p:txBody>
          <a:bodyPr/>
          <a:lstStyle/>
          <a:p>
            <a:r>
              <a:rPr lang="en-GB" dirty="0"/>
              <a:t>12. FURTHER INFORMATION</a:t>
            </a:r>
          </a:p>
        </p:txBody>
      </p:sp>
      <p:sp>
        <p:nvSpPr>
          <p:cNvPr id="3" name="Content Placeholder 2">
            <a:extLst>
              <a:ext uri="{FF2B5EF4-FFF2-40B4-BE49-F238E27FC236}">
                <a16:creationId xmlns:a16="http://schemas.microsoft.com/office/drawing/2014/main" id="{8965A254-4E88-4114-87F7-C389CA20B12D}"/>
              </a:ext>
            </a:extLst>
          </p:cNvPr>
          <p:cNvSpPr>
            <a:spLocks noGrp="1"/>
          </p:cNvSpPr>
          <p:nvPr>
            <p:ph idx="1"/>
          </p:nvPr>
        </p:nvSpPr>
        <p:spPr>
          <a:xfrm>
            <a:off x="1391658" y="1412776"/>
            <a:ext cx="10286933" cy="5445224"/>
          </a:xfrm>
        </p:spPr>
        <p:txBody>
          <a:bodyPr>
            <a:normAutofit fontScale="77500" lnSpcReduction="20000"/>
          </a:bodyPr>
          <a:lstStyle/>
          <a:p>
            <a:pPr marL="0" indent="0">
              <a:buNone/>
            </a:pPr>
            <a:r>
              <a:rPr lang="en-GB" sz="3800" b="1" dirty="0">
                <a:solidFill>
                  <a:srgbClr val="002060"/>
                </a:solidFill>
              </a:rPr>
              <a:t>‘On Board’ Guidance</a:t>
            </a:r>
          </a:p>
          <a:p>
            <a:pPr marL="0" indent="0">
              <a:buNone/>
            </a:pPr>
            <a:r>
              <a:rPr lang="en-GB" sz="3800" b="1" dirty="0">
                <a:solidFill>
                  <a:srgbClr val="002060"/>
                </a:solidFill>
              </a:rPr>
              <a:t>Standards Commission’s website:</a:t>
            </a:r>
          </a:p>
          <a:p>
            <a:pPr marL="355600" indent="-355600"/>
            <a:r>
              <a:rPr lang="en-GB" sz="3300" dirty="0">
                <a:solidFill>
                  <a:srgbClr val="002060"/>
                </a:solidFill>
              </a:rPr>
              <a:t>Hearings Decisions</a:t>
            </a:r>
          </a:p>
          <a:p>
            <a:pPr marL="355600" indent="-355600"/>
            <a:r>
              <a:rPr lang="en-GB" sz="3300" dirty="0">
                <a:solidFill>
                  <a:srgbClr val="002060"/>
                </a:solidFill>
              </a:rPr>
              <a:t>‘No Action’ Decisions</a:t>
            </a:r>
          </a:p>
          <a:p>
            <a:pPr marL="355600" indent="-355600"/>
            <a:r>
              <a:rPr lang="en-GB" sz="3300" dirty="0">
                <a:solidFill>
                  <a:srgbClr val="002060"/>
                </a:solidFill>
              </a:rPr>
              <a:t>Codes of Conduct &amp; Guidance</a:t>
            </a:r>
          </a:p>
          <a:p>
            <a:pPr marL="355600" indent="-355600"/>
            <a:r>
              <a:rPr lang="en-GB" sz="3300" dirty="0">
                <a:solidFill>
                  <a:srgbClr val="002060"/>
                </a:solidFill>
              </a:rPr>
              <a:t>Videos, eLearning Modules, Advice Notes</a:t>
            </a:r>
          </a:p>
          <a:p>
            <a:pPr marL="355600" indent="-355600"/>
            <a:r>
              <a:rPr lang="en-GB" sz="3300" dirty="0">
                <a:solidFill>
                  <a:srgbClr val="002060"/>
                </a:solidFill>
              </a:rPr>
              <a:t>Standards Updates</a:t>
            </a:r>
          </a:p>
          <a:p>
            <a:pPr marL="285750" indent="-285750"/>
            <a:endParaRPr lang="en-GB" sz="2800" b="1" dirty="0"/>
          </a:p>
          <a:p>
            <a:pPr marL="0" indent="0">
              <a:buNone/>
            </a:pPr>
            <a:r>
              <a:rPr lang="en-GB" sz="3800" b="1" u="sng" dirty="0">
                <a:solidFill>
                  <a:srgbClr val="0070C0"/>
                </a:solidFill>
              </a:rPr>
              <a:t>www.standardscommission.org.uk</a:t>
            </a:r>
          </a:p>
          <a:p>
            <a:pPr lvl="0"/>
            <a:endParaRPr lang="en-GB" sz="2400" b="1" dirty="0"/>
          </a:p>
          <a:p>
            <a:pPr marL="0" lvl="0" indent="0">
              <a:spcAft>
                <a:spcPts val="600"/>
              </a:spcAft>
              <a:buNone/>
              <a:tabLst>
                <a:tab pos="541338" algn="l"/>
              </a:tabLst>
            </a:pPr>
            <a:r>
              <a:rPr lang="en-GB" sz="3300" b="1" dirty="0">
                <a:solidFill>
                  <a:srgbClr val="0070C0"/>
                </a:solidFill>
              </a:rPr>
              <a:t>	</a:t>
            </a:r>
            <a:r>
              <a:rPr lang="en-GB" sz="3300" dirty="0">
                <a:solidFill>
                  <a:srgbClr val="0070C0"/>
                </a:solidFill>
              </a:rPr>
              <a:t>www.linkedin.com/in/standards-commission-b81a52236/ 	</a:t>
            </a:r>
          </a:p>
          <a:p>
            <a:pPr marL="0" lvl="0" indent="0">
              <a:spcAft>
                <a:spcPts val="600"/>
              </a:spcAft>
              <a:buNone/>
              <a:tabLst>
                <a:tab pos="541338" algn="l"/>
              </a:tabLst>
            </a:pPr>
            <a:r>
              <a:rPr lang="en-GB" sz="3300" dirty="0">
                <a:solidFill>
                  <a:srgbClr val="0070C0"/>
                </a:solidFill>
              </a:rPr>
              <a:t>	facebook.com/</a:t>
            </a:r>
            <a:r>
              <a:rPr lang="en-GB" sz="3300" dirty="0" err="1">
                <a:solidFill>
                  <a:srgbClr val="0070C0"/>
                </a:solidFill>
              </a:rPr>
              <a:t>StandardsCommission</a:t>
            </a:r>
            <a:r>
              <a:rPr lang="en-GB" sz="3300" dirty="0">
                <a:solidFill>
                  <a:srgbClr val="0070C0"/>
                </a:solidFill>
              </a:rPr>
              <a:t> </a:t>
            </a:r>
          </a:p>
          <a:p>
            <a:pPr marL="0" lvl="0" indent="0">
              <a:spcAft>
                <a:spcPts val="600"/>
              </a:spcAft>
              <a:buNone/>
              <a:tabLst>
                <a:tab pos="541338" algn="l"/>
              </a:tabLst>
            </a:pPr>
            <a:r>
              <a:rPr lang="en-GB" sz="3300" dirty="0"/>
              <a:t>	enquiries@standardscommission.org.uk</a:t>
            </a:r>
          </a:p>
          <a:p>
            <a:endParaRPr lang="en-GB" dirty="0"/>
          </a:p>
        </p:txBody>
      </p:sp>
      <p:pic>
        <p:nvPicPr>
          <p:cNvPr id="10" name="Picture 9">
            <a:extLst>
              <a:ext uri="{FF2B5EF4-FFF2-40B4-BE49-F238E27FC236}">
                <a16:creationId xmlns:a16="http://schemas.microsoft.com/office/drawing/2014/main" id="{244A11D6-168D-CF59-E455-06CACD174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5159" y="5735454"/>
            <a:ext cx="428625" cy="428625"/>
          </a:xfrm>
          <a:prstGeom prst="rect">
            <a:avLst/>
          </a:prstGeom>
        </p:spPr>
      </p:pic>
      <p:pic>
        <p:nvPicPr>
          <p:cNvPr id="12" name="Picture 11">
            <a:extLst>
              <a:ext uri="{FF2B5EF4-FFF2-40B4-BE49-F238E27FC236}">
                <a16:creationId xmlns:a16="http://schemas.microsoft.com/office/drawing/2014/main" id="{32B9F443-C4C8-95B4-4191-04F4D2070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9072" y="5227656"/>
            <a:ext cx="464400" cy="432000"/>
          </a:xfrm>
          <a:prstGeom prst="rect">
            <a:avLst/>
          </a:prstGeom>
        </p:spPr>
      </p:pic>
      <p:pic>
        <p:nvPicPr>
          <p:cNvPr id="14" name="Picture 13" descr="A purple circle with a white background&#10;&#10;Description automatically generated">
            <a:extLst>
              <a:ext uri="{FF2B5EF4-FFF2-40B4-BE49-F238E27FC236}">
                <a16:creationId xmlns:a16="http://schemas.microsoft.com/office/drawing/2014/main" id="{6913EC6B-C4FB-A602-3440-9E803F2078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1714" y="6253508"/>
            <a:ext cx="396000" cy="396000"/>
          </a:xfrm>
          <a:prstGeom prst="rect">
            <a:avLst/>
          </a:prstGeom>
        </p:spPr>
      </p:pic>
      <p:pic>
        <p:nvPicPr>
          <p:cNvPr id="5" name="Picture 4" descr="A screenshot of a website&#10;&#10;Description automatically generated">
            <a:extLst>
              <a:ext uri="{FF2B5EF4-FFF2-40B4-BE49-F238E27FC236}">
                <a16:creationId xmlns:a16="http://schemas.microsoft.com/office/drawing/2014/main" id="{331F4D96-BCF4-46FE-7472-004AD2764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69323" y="1211898"/>
            <a:ext cx="3609088" cy="30882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66149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5D1DB5-A253-FA94-C4BF-BDA64CED901F}"/>
              </a:ext>
            </a:extLst>
          </p:cNvPr>
          <p:cNvSpPr>
            <a:spLocks noGrp="1"/>
          </p:cNvSpPr>
          <p:nvPr>
            <p:ph sz="half" idx="2"/>
          </p:nvPr>
        </p:nvSpPr>
        <p:spPr>
          <a:xfrm>
            <a:off x="1377686" y="1568393"/>
            <a:ext cx="6419176" cy="4525963"/>
          </a:xfrm>
        </p:spPr>
        <p:txBody>
          <a:bodyPr>
            <a:normAutofit/>
          </a:bodyPr>
          <a:lstStyle/>
          <a:p>
            <a:pPr marL="0" indent="0">
              <a:spcAft>
                <a:spcPts val="1200"/>
              </a:spcAft>
              <a:buNone/>
            </a:pPr>
            <a:r>
              <a:rPr lang="en-GB" sz="3200" b="1" dirty="0">
                <a:solidFill>
                  <a:srgbClr val="002060"/>
                </a:solidFill>
              </a:rPr>
              <a:t>Ethical Standards Framework</a:t>
            </a:r>
          </a:p>
          <a:p>
            <a:pPr marL="449263" indent="-366713">
              <a:spcAft>
                <a:spcPts val="1200"/>
              </a:spcAft>
            </a:pPr>
            <a:r>
              <a:rPr lang="en-GB" dirty="0">
                <a:solidFill>
                  <a:srgbClr val="002060"/>
                </a:solidFill>
              </a:rPr>
              <a:t>Personal responsibility to comply with Code</a:t>
            </a:r>
          </a:p>
          <a:p>
            <a:pPr marL="449263" indent="-366713">
              <a:spcBef>
                <a:spcPts val="1200"/>
              </a:spcBef>
              <a:spcAft>
                <a:spcPts val="1200"/>
              </a:spcAft>
            </a:pPr>
            <a:r>
              <a:rPr lang="en-GB" dirty="0">
                <a:solidFill>
                  <a:srgbClr val="002060"/>
                </a:solidFill>
              </a:rPr>
              <a:t>Standards Commission’s Advice Note for IJB Members</a:t>
            </a:r>
          </a:p>
          <a:p>
            <a:pPr marL="449263" indent="-366713">
              <a:spcBef>
                <a:spcPts val="1200"/>
              </a:spcBef>
              <a:spcAft>
                <a:spcPts val="1200"/>
              </a:spcAft>
            </a:pPr>
            <a:r>
              <a:rPr lang="en-GB" dirty="0">
                <a:solidFill>
                  <a:srgbClr val="002060"/>
                </a:solidFill>
              </a:rPr>
              <a:t>Standards Officer</a:t>
            </a:r>
          </a:p>
        </p:txBody>
      </p:sp>
      <p:sp>
        <p:nvSpPr>
          <p:cNvPr id="2" name="Title 1">
            <a:extLst>
              <a:ext uri="{FF2B5EF4-FFF2-40B4-BE49-F238E27FC236}">
                <a16:creationId xmlns:a16="http://schemas.microsoft.com/office/drawing/2014/main" id="{7F72C622-750A-FBC8-B748-D7A5B28D5623}"/>
              </a:ext>
            </a:extLst>
          </p:cNvPr>
          <p:cNvSpPr>
            <a:spLocks noGrp="1"/>
          </p:cNvSpPr>
          <p:nvPr>
            <p:ph type="title"/>
          </p:nvPr>
        </p:nvSpPr>
        <p:spPr>
          <a:xfrm>
            <a:off x="1377686" y="274638"/>
            <a:ext cx="10286933" cy="1143000"/>
          </a:xfrm>
        </p:spPr>
        <p:txBody>
          <a:bodyPr anchor="ctr">
            <a:normAutofit/>
          </a:bodyPr>
          <a:lstStyle/>
          <a:p>
            <a:r>
              <a:rPr lang="en-GB" dirty="0"/>
              <a:t>1. INTRODUCTION</a:t>
            </a:r>
          </a:p>
        </p:txBody>
      </p:sp>
      <p:pic>
        <p:nvPicPr>
          <p:cNvPr id="4" name="Picture 3">
            <a:extLst>
              <a:ext uri="{FF2B5EF4-FFF2-40B4-BE49-F238E27FC236}">
                <a16:creationId xmlns:a16="http://schemas.microsoft.com/office/drawing/2014/main" id="{6DE10057-39E0-4E14-2073-E5B61A0CE07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493" t="3716" r="5800"/>
          <a:stretch/>
        </p:blipFill>
        <p:spPr bwMode="auto">
          <a:xfrm>
            <a:off x="8433323" y="1568393"/>
            <a:ext cx="2896015" cy="40001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24395446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967C7-AFF0-4861-8EB9-213798E06361}"/>
              </a:ext>
            </a:extLst>
          </p:cNvPr>
          <p:cNvSpPr>
            <a:spLocks noGrp="1"/>
          </p:cNvSpPr>
          <p:nvPr>
            <p:ph type="title"/>
          </p:nvPr>
        </p:nvSpPr>
        <p:spPr>
          <a:xfrm>
            <a:off x="1391478" y="274638"/>
            <a:ext cx="10800522" cy="1143000"/>
          </a:xfrm>
        </p:spPr>
        <p:txBody>
          <a:bodyPr>
            <a:noAutofit/>
          </a:bodyPr>
          <a:lstStyle/>
          <a:p>
            <a:r>
              <a:rPr lang="en-GB" dirty="0"/>
              <a:t>2. STANDARDS COMMISSION FOR SCOTLAND</a:t>
            </a:r>
          </a:p>
        </p:txBody>
      </p:sp>
      <p:sp>
        <p:nvSpPr>
          <p:cNvPr id="3" name="Content Placeholder 2">
            <a:extLst>
              <a:ext uri="{FF2B5EF4-FFF2-40B4-BE49-F238E27FC236}">
                <a16:creationId xmlns:a16="http://schemas.microsoft.com/office/drawing/2014/main" id="{483D5602-B04D-4A48-BBF6-E295C3FA4D1D}"/>
              </a:ext>
            </a:extLst>
          </p:cNvPr>
          <p:cNvSpPr>
            <a:spLocks noGrp="1"/>
          </p:cNvSpPr>
          <p:nvPr>
            <p:ph idx="1"/>
          </p:nvPr>
        </p:nvSpPr>
        <p:spPr>
          <a:xfrm>
            <a:off x="1254318" y="1275033"/>
            <a:ext cx="9169842" cy="3961548"/>
          </a:xfrm>
        </p:spPr>
        <p:txBody>
          <a:bodyPr>
            <a:noAutofit/>
          </a:bodyPr>
          <a:lstStyle/>
          <a:p>
            <a:pPr marL="179388" lvl="1" indent="0">
              <a:lnSpc>
                <a:spcPct val="150000"/>
              </a:lnSpc>
              <a:spcBef>
                <a:spcPts val="0"/>
              </a:spcBef>
              <a:spcAft>
                <a:spcPts val="600"/>
              </a:spcAft>
              <a:buNone/>
            </a:pPr>
            <a:r>
              <a:rPr lang="en-GB" sz="3200" b="1" dirty="0">
                <a:solidFill>
                  <a:srgbClr val="002060"/>
                </a:solidFill>
              </a:rPr>
              <a:t>Role and Remit</a:t>
            </a:r>
          </a:p>
          <a:p>
            <a:pPr marL="636588" lvl="1" indent="-457200">
              <a:lnSpc>
                <a:spcPct val="150000"/>
              </a:lnSpc>
              <a:spcBef>
                <a:spcPts val="0"/>
              </a:spcBef>
              <a:spcAft>
                <a:spcPts val="600"/>
              </a:spcAft>
              <a:buFont typeface="Arial" panose="020B0604020202020204" pitchFamily="34" charset="0"/>
              <a:buChar char="•"/>
            </a:pPr>
            <a:r>
              <a:rPr lang="en-GB" dirty="0">
                <a:solidFill>
                  <a:srgbClr val="002060"/>
                </a:solidFill>
              </a:rPr>
              <a:t>Provides guidance </a:t>
            </a:r>
          </a:p>
          <a:p>
            <a:pPr marL="636588" lvl="1" indent="-457200">
              <a:lnSpc>
                <a:spcPct val="150000"/>
              </a:lnSpc>
              <a:spcBef>
                <a:spcPts val="0"/>
              </a:spcBef>
              <a:spcAft>
                <a:spcPts val="600"/>
              </a:spcAft>
              <a:buFont typeface="Arial" panose="020B0604020202020204" pitchFamily="34" charset="0"/>
              <a:buChar char="•"/>
            </a:pPr>
            <a:r>
              <a:rPr lang="en-GB" dirty="0">
                <a:solidFill>
                  <a:srgbClr val="002060"/>
                </a:solidFill>
              </a:rPr>
              <a:t>Promotes framework</a:t>
            </a:r>
          </a:p>
          <a:p>
            <a:pPr marL="636588" lvl="1" indent="-457200">
              <a:lnSpc>
                <a:spcPct val="160000"/>
              </a:lnSpc>
              <a:spcBef>
                <a:spcPts val="0"/>
              </a:spcBef>
              <a:spcAft>
                <a:spcPts val="600"/>
              </a:spcAft>
              <a:buFont typeface="Arial" panose="020B0604020202020204" pitchFamily="34" charset="0"/>
              <a:buChar char="•"/>
            </a:pPr>
            <a:r>
              <a:rPr lang="en-GB" dirty="0">
                <a:solidFill>
                  <a:srgbClr val="002060"/>
                </a:solidFill>
              </a:rPr>
              <a:t>Adjudicates on complaints</a:t>
            </a:r>
          </a:p>
          <a:p>
            <a:pPr marL="636588" lvl="1" indent="-457200">
              <a:lnSpc>
                <a:spcPct val="160000"/>
              </a:lnSpc>
              <a:spcBef>
                <a:spcPts val="0"/>
              </a:spcBef>
              <a:spcAft>
                <a:spcPts val="600"/>
              </a:spcAft>
              <a:buFont typeface="Arial" panose="020B0604020202020204" pitchFamily="34" charset="0"/>
              <a:buChar char="•"/>
            </a:pPr>
            <a:r>
              <a:rPr lang="en-GB" dirty="0">
                <a:solidFill>
                  <a:srgbClr val="002060"/>
                </a:solidFill>
              </a:rPr>
              <a:t>Sanctions (Censure, Suspension,  Disqualification)</a:t>
            </a:r>
          </a:p>
          <a:p>
            <a:pPr marL="400050" lvl="1" indent="0">
              <a:lnSpc>
                <a:spcPct val="150000"/>
              </a:lnSpc>
              <a:buNone/>
            </a:pPr>
            <a:endParaRPr lang="en-GB" dirty="0"/>
          </a:p>
        </p:txBody>
      </p:sp>
      <p:pic>
        <p:nvPicPr>
          <p:cNvPr id="6" name="Picture 5">
            <a:extLst>
              <a:ext uri="{FF2B5EF4-FFF2-40B4-BE49-F238E27FC236}">
                <a16:creationId xmlns:a16="http://schemas.microsoft.com/office/drawing/2014/main" id="{609811BF-E539-A174-7B54-48FA4197C7E9}"/>
              </a:ext>
            </a:extLst>
          </p:cNvPr>
          <p:cNvPicPr>
            <a:picLocks noChangeAspect="1"/>
          </p:cNvPicPr>
          <p:nvPr/>
        </p:nvPicPr>
        <p:blipFill>
          <a:blip r:embed="rId3"/>
          <a:stretch>
            <a:fillRect/>
          </a:stretch>
        </p:blipFill>
        <p:spPr>
          <a:xfrm>
            <a:off x="7891109" y="1621419"/>
            <a:ext cx="3755461" cy="2700762"/>
          </a:xfrm>
          <a:prstGeom prst="rect">
            <a:avLst/>
          </a:prstGeom>
        </p:spPr>
      </p:pic>
      <p:sp>
        <p:nvSpPr>
          <p:cNvPr id="10" name="TextBox 9">
            <a:extLst>
              <a:ext uri="{FF2B5EF4-FFF2-40B4-BE49-F238E27FC236}">
                <a16:creationId xmlns:a16="http://schemas.microsoft.com/office/drawing/2014/main" id="{620D723D-EA4B-B79D-3F30-D4C05CEC01A7}"/>
              </a:ext>
            </a:extLst>
          </p:cNvPr>
          <p:cNvSpPr txBox="1"/>
          <p:nvPr/>
        </p:nvSpPr>
        <p:spPr>
          <a:xfrm>
            <a:off x="1391478" y="5440362"/>
            <a:ext cx="10447053" cy="954107"/>
          </a:xfrm>
          <a:prstGeom prst="rect">
            <a:avLst/>
          </a:prstGeom>
          <a:noFill/>
        </p:spPr>
        <p:txBody>
          <a:bodyPr wrap="square">
            <a:spAutoFit/>
          </a:bodyPr>
          <a:lstStyle/>
          <a:p>
            <a:r>
              <a:rPr lang="en-GB" sz="2800" dirty="0">
                <a:solidFill>
                  <a:srgbClr val="8B169B"/>
                </a:solidFill>
              </a:rPr>
              <a:t>Public Bodies (Joint Working) (Integration Joint Boards) Scotland Order 2014</a:t>
            </a:r>
          </a:p>
        </p:txBody>
      </p:sp>
    </p:spTree>
    <p:extLst>
      <p:ext uri="{BB962C8B-B14F-4D97-AF65-F5344CB8AC3E}">
        <p14:creationId xmlns:p14="http://schemas.microsoft.com/office/powerpoint/2010/main" val="188207597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1B26F-649D-417A-BC8A-1BB931E4B0ED}"/>
              </a:ext>
            </a:extLst>
          </p:cNvPr>
          <p:cNvSpPr>
            <a:spLocks noGrp="1"/>
          </p:cNvSpPr>
          <p:nvPr>
            <p:ph type="title"/>
          </p:nvPr>
        </p:nvSpPr>
        <p:spPr/>
        <p:txBody>
          <a:bodyPr>
            <a:normAutofit/>
          </a:bodyPr>
          <a:lstStyle/>
          <a:p>
            <a:r>
              <a:rPr lang="en-GB" dirty="0"/>
              <a:t>3. COMPLIANCE WITH CODE</a:t>
            </a:r>
          </a:p>
        </p:txBody>
      </p:sp>
      <p:sp>
        <p:nvSpPr>
          <p:cNvPr id="3" name="Content Placeholder 2">
            <a:extLst>
              <a:ext uri="{FF2B5EF4-FFF2-40B4-BE49-F238E27FC236}">
                <a16:creationId xmlns:a16="http://schemas.microsoft.com/office/drawing/2014/main" id="{2D7FF00D-2A25-4F5D-95DF-EE9EED29174F}"/>
              </a:ext>
            </a:extLst>
          </p:cNvPr>
          <p:cNvSpPr>
            <a:spLocks noGrp="1"/>
          </p:cNvSpPr>
          <p:nvPr>
            <p:ph idx="1"/>
          </p:nvPr>
        </p:nvSpPr>
        <p:spPr>
          <a:xfrm>
            <a:off x="1467677" y="1417638"/>
            <a:ext cx="10724323" cy="5440362"/>
          </a:xfrm>
        </p:spPr>
        <p:txBody>
          <a:bodyPr>
            <a:normAutofit fontScale="85000" lnSpcReduction="20000"/>
          </a:bodyPr>
          <a:lstStyle/>
          <a:p>
            <a:pPr>
              <a:spcAft>
                <a:spcPts val="600"/>
              </a:spcAft>
            </a:pPr>
            <a:r>
              <a:rPr lang="en-GB" sz="3300" dirty="0">
                <a:solidFill>
                  <a:srgbClr val="002060"/>
                </a:solidFill>
              </a:rPr>
              <a:t>Applicability</a:t>
            </a:r>
          </a:p>
          <a:p>
            <a:pPr marL="715963" lvl="1" indent="-350838">
              <a:spcAft>
                <a:spcPts val="1200"/>
              </a:spcAft>
              <a:buFont typeface="Wingdings" panose="05000000000000000000" pitchFamily="2" charset="2"/>
              <a:buChar char="Ø"/>
            </a:pPr>
            <a:r>
              <a:rPr lang="en-GB" sz="2600" dirty="0">
                <a:solidFill>
                  <a:srgbClr val="8B169B"/>
                </a:solidFill>
              </a:rPr>
              <a:t>Acting as a member</a:t>
            </a:r>
          </a:p>
          <a:p>
            <a:pPr marL="715963" lvl="1" indent="-350838">
              <a:spcAft>
                <a:spcPts val="1200"/>
              </a:spcAft>
              <a:buFont typeface="Wingdings" panose="05000000000000000000" pitchFamily="2" charset="2"/>
              <a:buChar char="Ø"/>
            </a:pPr>
            <a:r>
              <a:rPr lang="en-GB" sz="2600" dirty="0">
                <a:solidFill>
                  <a:srgbClr val="8B169B"/>
                </a:solidFill>
              </a:rPr>
              <a:t>Identified yourself as a member</a:t>
            </a:r>
          </a:p>
          <a:p>
            <a:pPr marL="715963" lvl="1" indent="-350838">
              <a:spcAft>
                <a:spcPts val="1200"/>
              </a:spcAft>
              <a:buFont typeface="Wingdings" panose="05000000000000000000" pitchFamily="2" charset="2"/>
              <a:buChar char="Ø"/>
            </a:pPr>
            <a:r>
              <a:rPr lang="en-GB" sz="2600" dirty="0">
                <a:solidFill>
                  <a:srgbClr val="8B169B"/>
                </a:solidFill>
              </a:rPr>
              <a:t>Reasonably </a:t>
            </a:r>
            <a:r>
              <a:rPr lang="en-GB" dirty="0">
                <a:solidFill>
                  <a:srgbClr val="8B169B"/>
                </a:solidFill>
              </a:rPr>
              <a:t>regarded as acting as a member (objective test)</a:t>
            </a:r>
          </a:p>
          <a:p>
            <a:pPr marL="365125" indent="-365125">
              <a:spcBef>
                <a:spcPts val="1200"/>
              </a:spcBef>
              <a:spcAft>
                <a:spcPts val="1200"/>
              </a:spcAft>
            </a:pPr>
            <a:r>
              <a:rPr lang="en-GB" sz="3300" dirty="0">
                <a:solidFill>
                  <a:srgbClr val="002060"/>
                </a:solidFill>
              </a:rPr>
              <a:t>Training</a:t>
            </a:r>
          </a:p>
          <a:p>
            <a:pPr marL="365125" indent="-365125">
              <a:spcBef>
                <a:spcPts val="1200"/>
              </a:spcBef>
              <a:spcAft>
                <a:spcPts val="1200"/>
              </a:spcAft>
            </a:pPr>
            <a:r>
              <a:rPr lang="en-GB" sz="3300" dirty="0">
                <a:solidFill>
                  <a:srgbClr val="002060"/>
                </a:solidFill>
              </a:rPr>
              <a:t>Personal</a:t>
            </a:r>
            <a:r>
              <a:rPr lang="en-GB" sz="3300" b="1" dirty="0">
                <a:solidFill>
                  <a:srgbClr val="002060"/>
                </a:solidFill>
              </a:rPr>
              <a:t> </a:t>
            </a:r>
            <a:r>
              <a:rPr lang="en-GB" sz="3300" dirty="0">
                <a:solidFill>
                  <a:srgbClr val="002060"/>
                </a:solidFill>
              </a:rPr>
              <a:t>Responsibility</a:t>
            </a:r>
          </a:p>
          <a:p>
            <a:pPr marL="365125" indent="-365125">
              <a:spcBef>
                <a:spcPts val="1200"/>
              </a:spcBef>
              <a:spcAft>
                <a:spcPts val="1200"/>
              </a:spcAft>
            </a:pPr>
            <a:r>
              <a:rPr lang="en-GB" sz="3300" dirty="0">
                <a:solidFill>
                  <a:srgbClr val="002060"/>
                </a:solidFill>
              </a:rPr>
              <a:t>Not to advocate or encourage any action contrary to the Code</a:t>
            </a:r>
          </a:p>
          <a:p>
            <a:pPr marL="365125" indent="-365125">
              <a:spcBef>
                <a:spcPts val="1200"/>
              </a:spcBef>
              <a:spcAft>
                <a:spcPts val="1200"/>
              </a:spcAft>
            </a:pPr>
            <a:r>
              <a:rPr lang="en-GB" sz="3300" dirty="0">
                <a:solidFill>
                  <a:srgbClr val="002060"/>
                </a:solidFill>
              </a:rPr>
              <a:t>Advice</a:t>
            </a:r>
          </a:p>
          <a:p>
            <a:pPr marL="0" indent="0">
              <a:spcBef>
                <a:spcPts val="1200"/>
              </a:spcBef>
              <a:spcAft>
                <a:spcPts val="1200"/>
              </a:spcAft>
              <a:buNone/>
            </a:pPr>
            <a:r>
              <a:rPr lang="en-GB" sz="3300" b="1" dirty="0">
                <a:solidFill>
                  <a:srgbClr val="8B169B"/>
                </a:solidFill>
              </a:rPr>
              <a:t>CASE EXAMPLES: APPLICABILITY</a:t>
            </a:r>
          </a:p>
          <a:p>
            <a:pPr marL="630238" indent="-630238">
              <a:buFont typeface="Wingdings" panose="05000000000000000000" pitchFamily="2" charset="2"/>
              <a:buChar char="Ø"/>
            </a:pPr>
            <a:endParaRPr lang="en-GB" dirty="0">
              <a:solidFill>
                <a:srgbClr val="002060"/>
              </a:solidFill>
            </a:endParaRPr>
          </a:p>
          <a:p>
            <a:pPr marL="630238" indent="-630238">
              <a:buFont typeface="Wingdings" panose="05000000000000000000" pitchFamily="2" charset="2"/>
              <a:buChar char="Ø"/>
            </a:pPr>
            <a:endParaRPr lang="en-GB" dirty="0">
              <a:solidFill>
                <a:srgbClr val="002060"/>
              </a:solidFill>
            </a:endParaRPr>
          </a:p>
          <a:p>
            <a:pPr marL="0" indent="0">
              <a:buNone/>
            </a:pPr>
            <a:endParaRPr lang="en-GB" dirty="0"/>
          </a:p>
        </p:txBody>
      </p:sp>
      <p:pic>
        <p:nvPicPr>
          <p:cNvPr id="5" name="Picture 4">
            <a:extLst>
              <a:ext uri="{FF2B5EF4-FFF2-40B4-BE49-F238E27FC236}">
                <a16:creationId xmlns:a16="http://schemas.microsoft.com/office/drawing/2014/main" id="{C54257BD-1690-2FAB-32B2-2508B4213072}"/>
              </a:ext>
            </a:extLst>
          </p:cNvPr>
          <p:cNvPicPr>
            <a:picLocks noChangeAspect="1"/>
          </p:cNvPicPr>
          <p:nvPr/>
        </p:nvPicPr>
        <p:blipFill>
          <a:blip r:embed="rId3"/>
          <a:stretch>
            <a:fillRect/>
          </a:stretch>
        </p:blipFill>
        <p:spPr>
          <a:xfrm>
            <a:off x="9126065" y="5168670"/>
            <a:ext cx="3116734" cy="1752830"/>
          </a:xfrm>
          <a:prstGeom prst="rect">
            <a:avLst/>
          </a:prstGeom>
        </p:spPr>
      </p:pic>
    </p:spTree>
    <p:extLst>
      <p:ext uri="{BB962C8B-B14F-4D97-AF65-F5344CB8AC3E}">
        <p14:creationId xmlns:p14="http://schemas.microsoft.com/office/powerpoint/2010/main" val="334745109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38C50-5376-8DC3-03CE-404BE5141068}"/>
              </a:ext>
            </a:extLst>
          </p:cNvPr>
          <p:cNvSpPr>
            <a:spLocks noGrp="1"/>
          </p:cNvSpPr>
          <p:nvPr>
            <p:ph type="title"/>
          </p:nvPr>
        </p:nvSpPr>
        <p:spPr/>
        <p:txBody>
          <a:bodyPr>
            <a:normAutofit/>
          </a:bodyPr>
          <a:lstStyle/>
          <a:p>
            <a:r>
              <a:rPr lang="en-GB" dirty="0"/>
              <a:t>4. ROLE &amp; RESPONSIBILITIES </a:t>
            </a:r>
          </a:p>
        </p:txBody>
      </p:sp>
      <p:sp>
        <p:nvSpPr>
          <p:cNvPr id="3" name="Content Placeholder 2">
            <a:extLst>
              <a:ext uri="{FF2B5EF4-FFF2-40B4-BE49-F238E27FC236}">
                <a16:creationId xmlns:a16="http://schemas.microsoft.com/office/drawing/2014/main" id="{5E270747-0172-A409-4911-D0786A270860}"/>
              </a:ext>
            </a:extLst>
          </p:cNvPr>
          <p:cNvSpPr>
            <a:spLocks noGrp="1"/>
          </p:cNvSpPr>
          <p:nvPr>
            <p:ph idx="1"/>
          </p:nvPr>
        </p:nvSpPr>
        <p:spPr/>
        <p:txBody>
          <a:bodyPr>
            <a:noAutofit/>
          </a:bodyPr>
          <a:lstStyle/>
          <a:p>
            <a:pPr marL="0" indent="0">
              <a:spcAft>
                <a:spcPts val="600"/>
              </a:spcAft>
              <a:buNone/>
            </a:pPr>
            <a:r>
              <a:rPr lang="en-GB" b="1" dirty="0">
                <a:solidFill>
                  <a:srgbClr val="002060"/>
                </a:solidFill>
              </a:rPr>
              <a:t>Composition of IJB</a:t>
            </a:r>
          </a:p>
          <a:p>
            <a:r>
              <a:rPr lang="en-GB" sz="2800" dirty="0">
                <a:solidFill>
                  <a:srgbClr val="8B169B"/>
                </a:solidFill>
              </a:rPr>
              <a:t>Diversity of thought</a:t>
            </a:r>
          </a:p>
          <a:p>
            <a:r>
              <a:rPr lang="en-GB" sz="2800" dirty="0">
                <a:solidFill>
                  <a:srgbClr val="8B169B"/>
                </a:solidFill>
              </a:rPr>
              <a:t>Perspectives of all key stakeholders</a:t>
            </a:r>
          </a:p>
          <a:p>
            <a:r>
              <a:rPr lang="en-GB" sz="2800" dirty="0">
                <a:solidFill>
                  <a:srgbClr val="8B169B"/>
                </a:solidFill>
              </a:rPr>
              <a:t>Differences in the backgrounds, knowledge, experiences and organisational cultures </a:t>
            </a:r>
          </a:p>
          <a:p>
            <a:pPr marL="0" indent="0">
              <a:spcBef>
                <a:spcPts val="1800"/>
              </a:spcBef>
              <a:spcAft>
                <a:spcPts val="600"/>
              </a:spcAft>
              <a:buNone/>
            </a:pPr>
            <a:r>
              <a:rPr lang="en-GB" b="1" dirty="0">
                <a:solidFill>
                  <a:srgbClr val="002060"/>
                </a:solidFill>
              </a:rPr>
              <a:t>Governance and Accountability</a:t>
            </a:r>
          </a:p>
          <a:p>
            <a:r>
              <a:rPr lang="en-GB" sz="2800" dirty="0">
                <a:solidFill>
                  <a:srgbClr val="8B169B"/>
                </a:solidFill>
              </a:rPr>
              <a:t>Purpose, structure, strategic aims</a:t>
            </a:r>
          </a:p>
          <a:p>
            <a:r>
              <a:rPr lang="en-GB" sz="2800" dirty="0">
                <a:solidFill>
                  <a:srgbClr val="8B169B"/>
                </a:solidFill>
              </a:rPr>
              <a:t>Funding arrangements, financial monitoring and reporting</a:t>
            </a:r>
          </a:p>
          <a:p>
            <a:r>
              <a:rPr lang="en-GB" sz="2800" dirty="0">
                <a:solidFill>
                  <a:srgbClr val="8B169B"/>
                </a:solidFill>
              </a:rPr>
              <a:t>Approach to risk</a:t>
            </a:r>
          </a:p>
          <a:p>
            <a:endParaRPr lang="en-GB" dirty="0"/>
          </a:p>
          <a:p>
            <a:endParaRPr lang="en-GB" dirty="0"/>
          </a:p>
        </p:txBody>
      </p:sp>
    </p:spTree>
    <p:extLst>
      <p:ext uri="{BB962C8B-B14F-4D97-AF65-F5344CB8AC3E}">
        <p14:creationId xmlns:p14="http://schemas.microsoft.com/office/powerpoint/2010/main" val="138933830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75264-5D28-0809-79B6-A8034723F327}"/>
              </a:ext>
            </a:extLst>
          </p:cNvPr>
          <p:cNvSpPr>
            <a:spLocks noGrp="1"/>
          </p:cNvSpPr>
          <p:nvPr>
            <p:ph type="title"/>
          </p:nvPr>
        </p:nvSpPr>
        <p:spPr>
          <a:xfrm>
            <a:off x="1391478" y="274638"/>
            <a:ext cx="10286933" cy="1143000"/>
          </a:xfrm>
        </p:spPr>
        <p:txBody>
          <a:bodyPr anchor="ctr">
            <a:normAutofit/>
          </a:bodyPr>
          <a:lstStyle/>
          <a:p>
            <a:r>
              <a:rPr lang="en-GB" dirty="0"/>
              <a:t>4. ROLE &amp; RESPONSIBILITIES cont.</a:t>
            </a:r>
          </a:p>
        </p:txBody>
      </p:sp>
      <p:graphicFrame>
        <p:nvGraphicFramePr>
          <p:cNvPr id="5" name="Content Placeholder 2">
            <a:extLst>
              <a:ext uri="{FF2B5EF4-FFF2-40B4-BE49-F238E27FC236}">
                <a16:creationId xmlns:a16="http://schemas.microsoft.com/office/drawing/2014/main" id="{5DEEDD1B-AE72-2541-48A0-46B56A750DB3}"/>
              </a:ext>
            </a:extLst>
          </p:cNvPr>
          <p:cNvGraphicFramePr>
            <a:graphicFrameLocks noGrp="1"/>
          </p:cNvGraphicFramePr>
          <p:nvPr>
            <p:ph idx="1"/>
            <p:extLst>
              <p:ext uri="{D42A27DB-BD31-4B8C-83A1-F6EECF244321}">
                <p14:modId xmlns:p14="http://schemas.microsoft.com/office/powerpoint/2010/main" val="1544801637"/>
              </p:ext>
            </p:extLst>
          </p:nvPr>
        </p:nvGraphicFramePr>
        <p:xfrm>
          <a:off x="1391658" y="1412776"/>
          <a:ext cx="10286933"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6977065"/>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976E-944E-738D-E6C3-3AEBDFD5894B}"/>
              </a:ext>
            </a:extLst>
          </p:cNvPr>
          <p:cNvSpPr>
            <a:spLocks noGrp="1"/>
          </p:cNvSpPr>
          <p:nvPr>
            <p:ph type="title"/>
          </p:nvPr>
        </p:nvSpPr>
        <p:spPr/>
        <p:txBody>
          <a:bodyPr/>
          <a:lstStyle/>
          <a:p>
            <a:r>
              <a:rPr lang="en-GB" dirty="0"/>
              <a:t>4. ROLE &amp; RESPONSIBILITIES cont.</a:t>
            </a:r>
          </a:p>
        </p:txBody>
      </p:sp>
      <p:sp>
        <p:nvSpPr>
          <p:cNvPr id="3" name="Content Placeholder 2">
            <a:extLst>
              <a:ext uri="{FF2B5EF4-FFF2-40B4-BE49-F238E27FC236}">
                <a16:creationId xmlns:a16="http://schemas.microsoft.com/office/drawing/2014/main" id="{A53344E4-DBF8-BE9C-F36F-4457576D69BE}"/>
              </a:ext>
            </a:extLst>
          </p:cNvPr>
          <p:cNvSpPr>
            <a:spLocks noGrp="1"/>
          </p:cNvSpPr>
          <p:nvPr>
            <p:ph idx="1"/>
          </p:nvPr>
        </p:nvSpPr>
        <p:spPr>
          <a:xfrm>
            <a:off x="1391478" y="1542802"/>
            <a:ext cx="10286933" cy="5040560"/>
          </a:xfrm>
        </p:spPr>
        <p:txBody>
          <a:bodyPr>
            <a:noAutofit/>
          </a:bodyPr>
          <a:lstStyle/>
          <a:p>
            <a:pPr marL="0" indent="0">
              <a:spcBef>
                <a:spcPts val="1200"/>
              </a:spcBef>
              <a:spcAft>
                <a:spcPts val="1200"/>
              </a:spcAft>
              <a:buNone/>
            </a:pPr>
            <a:r>
              <a:rPr lang="en-GB" b="1" dirty="0">
                <a:solidFill>
                  <a:srgbClr val="002060"/>
                </a:solidFill>
              </a:rPr>
              <a:t>Lived Experience Members/ Councillor and Health Board Members</a:t>
            </a:r>
          </a:p>
          <a:p>
            <a:pPr>
              <a:spcBef>
                <a:spcPts val="1200"/>
              </a:spcBef>
              <a:spcAft>
                <a:spcPts val="600"/>
              </a:spcAft>
            </a:pPr>
            <a:r>
              <a:rPr lang="en-GB" sz="2800" dirty="0">
                <a:solidFill>
                  <a:srgbClr val="8B169B"/>
                </a:solidFill>
              </a:rPr>
              <a:t>Knowledge and insight</a:t>
            </a:r>
          </a:p>
          <a:p>
            <a:pPr>
              <a:spcBef>
                <a:spcPts val="1200"/>
              </a:spcBef>
              <a:spcAft>
                <a:spcPts val="600"/>
              </a:spcAft>
            </a:pPr>
            <a:r>
              <a:rPr lang="en-GB" sz="2800" dirty="0">
                <a:solidFill>
                  <a:srgbClr val="8B169B"/>
                </a:solidFill>
              </a:rPr>
              <a:t>Gather views, share perspectives and experience</a:t>
            </a:r>
          </a:p>
          <a:p>
            <a:pPr>
              <a:spcBef>
                <a:spcPts val="1200"/>
              </a:spcBef>
              <a:spcAft>
                <a:spcPts val="600"/>
              </a:spcAft>
            </a:pPr>
            <a:r>
              <a:rPr lang="en-GB" sz="2800" dirty="0">
                <a:solidFill>
                  <a:srgbClr val="8B169B"/>
                </a:solidFill>
              </a:rPr>
              <a:t>NOT there to act as delegate or advocate</a:t>
            </a:r>
          </a:p>
          <a:p>
            <a:pPr>
              <a:spcBef>
                <a:spcPts val="1200"/>
              </a:spcBef>
              <a:spcAft>
                <a:spcPts val="600"/>
              </a:spcAft>
            </a:pPr>
            <a:r>
              <a:rPr lang="en-GB" sz="2800" dirty="0">
                <a:solidFill>
                  <a:srgbClr val="8B169B"/>
                </a:solidFill>
              </a:rPr>
              <a:t>NOT seeking or acting on instructions</a:t>
            </a:r>
          </a:p>
          <a:p>
            <a:pPr marL="0" indent="0">
              <a:spcBef>
                <a:spcPts val="1800"/>
              </a:spcBef>
              <a:buNone/>
            </a:pPr>
            <a:r>
              <a:rPr lang="en-GB" b="1" dirty="0">
                <a:solidFill>
                  <a:srgbClr val="002060"/>
                </a:solidFill>
              </a:rPr>
              <a:t>Cards for Managing Expectations</a:t>
            </a:r>
          </a:p>
        </p:txBody>
      </p:sp>
      <p:pic>
        <p:nvPicPr>
          <p:cNvPr id="4" name="Picture 3">
            <a:extLst>
              <a:ext uri="{FF2B5EF4-FFF2-40B4-BE49-F238E27FC236}">
                <a16:creationId xmlns:a16="http://schemas.microsoft.com/office/drawing/2014/main" id="{E5E98679-2BA0-BF3A-7BBD-D2582D5524D7}"/>
              </a:ext>
            </a:extLst>
          </p:cNvPr>
          <p:cNvPicPr>
            <a:picLocks noChangeAspect="1"/>
          </p:cNvPicPr>
          <p:nvPr/>
        </p:nvPicPr>
        <p:blipFill>
          <a:blip r:embed="rId3"/>
          <a:stretch>
            <a:fillRect/>
          </a:stretch>
        </p:blipFill>
        <p:spPr>
          <a:xfrm>
            <a:off x="8773596" y="5004089"/>
            <a:ext cx="3324475" cy="1866611"/>
          </a:xfrm>
          <a:prstGeom prst="rect">
            <a:avLst/>
          </a:prstGeom>
        </p:spPr>
      </p:pic>
    </p:spTree>
    <p:extLst>
      <p:ext uri="{BB962C8B-B14F-4D97-AF65-F5344CB8AC3E}">
        <p14:creationId xmlns:p14="http://schemas.microsoft.com/office/powerpoint/2010/main" val="386256701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F72A7-F635-E2BE-FCED-67FEE9BC8CA1}"/>
              </a:ext>
            </a:extLst>
          </p:cNvPr>
          <p:cNvSpPr>
            <a:spLocks noGrp="1"/>
          </p:cNvSpPr>
          <p:nvPr>
            <p:ph type="title"/>
          </p:nvPr>
        </p:nvSpPr>
        <p:spPr/>
        <p:txBody>
          <a:bodyPr/>
          <a:lstStyle/>
          <a:p>
            <a:r>
              <a:rPr lang="en-GB" dirty="0"/>
              <a:t>4. ROLE &amp; RESPONSIBILITIES cont.</a:t>
            </a:r>
          </a:p>
        </p:txBody>
      </p:sp>
      <p:sp>
        <p:nvSpPr>
          <p:cNvPr id="3" name="Content Placeholder 2">
            <a:extLst>
              <a:ext uri="{FF2B5EF4-FFF2-40B4-BE49-F238E27FC236}">
                <a16:creationId xmlns:a16="http://schemas.microsoft.com/office/drawing/2014/main" id="{7F7DA748-CC6F-B264-0F1D-DA78F9766424}"/>
              </a:ext>
            </a:extLst>
          </p:cNvPr>
          <p:cNvSpPr>
            <a:spLocks noGrp="1"/>
          </p:cNvSpPr>
          <p:nvPr>
            <p:ph idx="1"/>
          </p:nvPr>
        </p:nvSpPr>
        <p:spPr>
          <a:xfrm>
            <a:off x="1391478" y="1473526"/>
            <a:ext cx="10800522" cy="5356763"/>
          </a:xfrm>
        </p:spPr>
        <p:txBody>
          <a:bodyPr>
            <a:noAutofit/>
          </a:bodyPr>
          <a:lstStyle/>
          <a:p>
            <a:pPr marL="0" indent="0">
              <a:spcBef>
                <a:spcPts val="0"/>
              </a:spcBef>
              <a:buNone/>
            </a:pPr>
            <a:r>
              <a:rPr lang="en-GB" b="1" dirty="0">
                <a:solidFill>
                  <a:srgbClr val="8B169B"/>
                </a:solidFill>
              </a:rPr>
              <a:t>CASE EXAMPLE: </a:t>
            </a:r>
            <a:r>
              <a:rPr lang="en-GB" dirty="0">
                <a:solidFill>
                  <a:srgbClr val="8B169B"/>
                </a:solidFill>
              </a:rPr>
              <a:t>Service provision and budgets</a:t>
            </a:r>
          </a:p>
          <a:p>
            <a:pPr marL="0" indent="0">
              <a:spcBef>
                <a:spcPts val="0"/>
              </a:spcBef>
              <a:buNone/>
            </a:pPr>
            <a:r>
              <a:rPr lang="en-GB" sz="2800" dirty="0">
                <a:solidFill>
                  <a:srgbClr val="8B169B"/>
                </a:solidFill>
              </a:rPr>
              <a:t>Member appointed from Health Board </a:t>
            </a:r>
          </a:p>
          <a:p>
            <a:pPr marL="0" indent="0">
              <a:spcBef>
                <a:spcPts val="0"/>
              </a:spcBef>
              <a:buNone/>
            </a:pPr>
            <a:endParaRPr lang="en-GB" b="1" dirty="0">
              <a:solidFill>
                <a:srgbClr val="002060"/>
              </a:solidFill>
            </a:endParaRPr>
          </a:p>
          <a:p>
            <a:pPr marL="0" indent="0">
              <a:spcBef>
                <a:spcPts val="0"/>
              </a:spcBef>
              <a:buNone/>
            </a:pPr>
            <a:r>
              <a:rPr lang="en-GB" b="1" dirty="0">
                <a:solidFill>
                  <a:srgbClr val="002060"/>
                </a:solidFill>
              </a:rPr>
              <a:t>CASE STUDY 1: </a:t>
            </a:r>
            <a:r>
              <a:rPr lang="en-GB" dirty="0">
                <a:solidFill>
                  <a:srgbClr val="002060"/>
                </a:solidFill>
              </a:rPr>
              <a:t>Decommission respite service</a:t>
            </a:r>
          </a:p>
          <a:p>
            <a:pPr marL="0" indent="0">
              <a:spcBef>
                <a:spcPts val="0"/>
              </a:spcBef>
              <a:buNone/>
            </a:pPr>
            <a:r>
              <a:rPr lang="en-GB" sz="2800" dirty="0">
                <a:solidFill>
                  <a:srgbClr val="002060"/>
                </a:solidFill>
              </a:rPr>
              <a:t>Member appointed from Council</a:t>
            </a:r>
          </a:p>
          <a:p>
            <a:pPr marL="0" indent="0">
              <a:spcBef>
                <a:spcPts val="0"/>
              </a:spcBef>
              <a:buNone/>
            </a:pPr>
            <a:endParaRPr lang="en-GB" b="1" dirty="0">
              <a:solidFill>
                <a:srgbClr val="002060"/>
              </a:solidFill>
            </a:endParaRPr>
          </a:p>
          <a:p>
            <a:pPr marL="0" indent="0">
              <a:spcBef>
                <a:spcPts val="0"/>
              </a:spcBef>
              <a:buNone/>
            </a:pPr>
            <a:r>
              <a:rPr lang="en-GB" b="1" dirty="0">
                <a:solidFill>
                  <a:srgbClr val="8B169B"/>
                </a:solidFill>
              </a:rPr>
              <a:t>CASE STUDY 2: </a:t>
            </a:r>
            <a:r>
              <a:rPr lang="en-GB" dirty="0">
                <a:solidFill>
                  <a:srgbClr val="8B169B"/>
                </a:solidFill>
              </a:rPr>
              <a:t>Decommission local respite service for carers</a:t>
            </a:r>
          </a:p>
          <a:p>
            <a:pPr marL="0" indent="0">
              <a:spcBef>
                <a:spcPts val="0"/>
              </a:spcBef>
              <a:buNone/>
            </a:pPr>
            <a:r>
              <a:rPr lang="en-GB" sz="2800" dirty="0">
                <a:solidFill>
                  <a:srgbClr val="8B169B"/>
                </a:solidFill>
              </a:rPr>
              <a:t>Carer representative member</a:t>
            </a:r>
          </a:p>
          <a:p>
            <a:pPr marL="0" indent="0">
              <a:spcBef>
                <a:spcPts val="0"/>
              </a:spcBef>
              <a:buNone/>
            </a:pPr>
            <a:endParaRPr lang="en-GB" dirty="0">
              <a:solidFill>
                <a:schemeClr val="bg2"/>
              </a:solidFill>
            </a:endParaRPr>
          </a:p>
          <a:p>
            <a:pPr marL="0" indent="0">
              <a:spcBef>
                <a:spcPts val="0"/>
              </a:spcBef>
              <a:buNone/>
            </a:pPr>
            <a:r>
              <a:rPr lang="en-GB" b="1" dirty="0">
                <a:solidFill>
                  <a:srgbClr val="002060"/>
                </a:solidFill>
              </a:rPr>
              <a:t>CASE STUDY 3: </a:t>
            </a:r>
            <a:r>
              <a:rPr lang="en-GB" dirty="0">
                <a:solidFill>
                  <a:srgbClr val="002060"/>
                </a:solidFill>
              </a:rPr>
              <a:t>Redesign of respite care services</a:t>
            </a:r>
          </a:p>
          <a:p>
            <a:pPr marL="0" indent="0">
              <a:spcBef>
                <a:spcPts val="0"/>
              </a:spcBef>
              <a:buNone/>
            </a:pPr>
            <a:r>
              <a:rPr lang="en-GB" sz="2800" dirty="0">
                <a:solidFill>
                  <a:srgbClr val="002060"/>
                </a:solidFill>
              </a:rPr>
              <a:t>Carer representative member</a:t>
            </a:r>
          </a:p>
          <a:p>
            <a:pPr marL="0" indent="0">
              <a:spcAft>
                <a:spcPts val="600"/>
              </a:spcAft>
              <a:buNone/>
            </a:pPr>
            <a:endParaRPr lang="en-GB" b="1" dirty="0">
              <a:solidFill>
                <a:srgbClr val="002060"/>
              </a:solidFill>
            </a:endParaRPr>
          </a:p>
        </p:txBody>
      </p:sp>
    </p:spTree>
    <p:extLst>
      <p:ext uri="{BB962C8B-B14F-4D97-AF65-F5344CB8AC3E}">
        <p14:creationId xmlns:p14="http://schemas.microsoft.com/office/powerpoint/2010/main" val="1367972034"/>
      </p:ext>
    </p:extLst>
  </p:cSld>
  <p:clrMapOvr>
    <a:masterClrMapping/>
  </p:clrMapOvr>
  <p:transition spd="slow">
    <p:wipe/>
  </p:transition>
</p:sld>
</file>

<file path=ppt/theme/theme1.xml><?xml version="1.0" encoding="utf-8"?>
<a:theme xmlns:a="http://schemas.openxmlformats.org/drawingml/2006/main" name="Theme1">
  <a:themeElements>
    <a:clrScheme name="Custom 1">
      <a:dk1>
        <a:sysClr val="windowText" lastClr="000000"/>
      </a:dk1>
      <a:lt1>
        <a:sysClr val="window" lastClr="FFFFFF"/>
      </a:lt1>
      <a:dk2>
        <a:srgbClr val="283138"/>
      </a:dk2>
      <a:lt2>
        <a:srgbClr val="7030A0"/>
      </a:lt2>
      <a:accent1>
        <a:srgbClr val="838D9B"/>
      </a:accent1>
      <a:accent2>
        <a:srgbClr val="F6C2ED"/>
      </a:accent2>
      <a:accent3>
        <a:srgbClr val="EE86DB"/>
      </a:accent3>
      <a:accent4>
        <a:srgbClr val="E64AC9"/>
      </a:accent4>
      <a:accent5>
        <a:srgbClr val="5D5AD2"/>
      </a:accent5>
      <a:accent6>
        <a:srgbClr val="6F6C7D"/>
      </a:accent6>
      <a:hlink>
        <a:srgbClr val="6187E3"/>
      </a:hlink>
      <a:folHlink>
        <a:srgbClr val="7B8E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7BACFAE2-8BDA-49D9-8E03-51F564825977}" vid="{F54D13DD-8C7E-4C52-9720-1831DFEF7C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3921</TotalTime>
  <Words>12048</Words>
  <Application>Microsoft Office PowerPoint</Application>
  <PresentationFormat>Widescreen</PresentationFormat>
  <Paragraphs>511</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Courier New</vt:lpstr>
      <vt:lpstr>Wingdings</vt:lpstr>
      <vt:lpstr>Theme1</vt:lpstr>
      <vt:lpstr> Code of Conduct for Members of Health and Social Care Integration Joint Boards</vt:lpstr>
      <vt:lpstr>AGENDA</vt:lpstr>
      <vt:lpstr>1. INTRODUCTION</vt:lpstr>
      <vt:lpstr>2. STANDARDS COMMISSION FOR SCOTLAND</vt:lpstr>
      <vt:lpstr>3. COMPLIANCE WITH CODE</vt:lpstr>
      <vt:lpstr>4. ROLE &amp; RESPONSIBILITIES </vt:lpstr>
      <vt:lpstr>4. ROLE &amp; RESPONSIBILITIES cont.</vt:lpstr>
      <vt:lpstr>4. ROLE &amp; RESPONSIBILITIES cont.</vt:lpstr>
      <vt:lpstr>4. ROLE &amp; RESPONSIBILITIES cont.</vt:lpstr>
      <vt:lpstr>4. ROLE &amp; RESPONSIBILITIES cont.</vt:lpstr>
      <vt:lpstr>5. DECLARATIONS OF INTEREST</vt:lpstr>
      <vt:lpstr>5. DECLARATIONS OF INTEREST cont.</vt:lpstr>
      <vt:lpstr>5. DECLARATIONS OF INTEREST cont.</vt:lpstr>
      <vt:lpstr>5. DECLARATIONS OF INTEREST cont.</vt:lpstr>
      <vt:lpstr>5. DECLARATIONS OF INTEREST cont.</vt:lpstr>
      <vt:lpstr>6. RESPECT</vt:lpstr>
      <vt:lpstr>6. RESPECT cont.</vt:lpstr>
      <vt:lpstr>7. DISTINGUISHING BETWEEN STRATEGIC AND OPERATIONAL </vt:lpstr>
      <vt:lpstr>8. DECISION-MAKING</vt:lpstr>
      <vt:lpstr>9. CONFIDENTIALITY</vt:lpstr>
      <vt:lpstr>10. REGISTRATION OF INTERESTS</vt:lpstr>
      <vt:lpstr>11. GIFTS AND HOSPITALITY</vt:lpstr>
      <vt:lpstr>12. 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J (Julie)</dc:creator>
  <cp:lastModifiedBy>Johnston L (Lorna)</cp:lastModifiedBy>
  <cp:revision>246</cp:revision>
  <cp:lastPrinted>2020-08-26T09:00:27Z</cp:lastPrinted>
  <dcterms:created xsi:type="dcterms:W3CDTF">2020-07-07T15:30:44Z</dcterms:created>
  <dcterms:modified xsi:type="dcterms:W3CDTF">2026-07-31T07:55:02Z</dcterms:modified>
</cp:coreProperties>
</file>