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94" r:id="rId2"/>
    <p:sldId id="295" r:id="rId3"/>
    <p:sldId id="281" r:id="rId4"/>
    <p:sldId id="298" r:id="rId5"/>
    <p:sldId id="282" r:id="rId6"/>
    <p:sldId id="283" r:id="rId7"/>
    <p:sldId id="284" r:id="rId8"/>
    <p:sldId id="290" r:id="rId9"/>
    <p:sldId id="299" r:id="rId10"/>
    <p:sldId id="285" r:id="rId11"/>
    <p:sldId id="291" r:id="rId12"/>
    <p:sldId id="286" r:id="rId13"/>
    <p:sldId id="292" r:id="rId14"/>
    <p:sldId id="293" r:id="rId15"/>
    <p:sldId id="287" r:id="rId16"/>
    <p:sldId id="289" r:id="rId17"/>
    <p:sldId id="279" r:id="rId18"/>
    <p:sldId id="297" r:id="rId19"/>
  </p:sldIdLst>
  <p:sldSz cx="12192000" cy="6858000"/>
  <p:notesSz cx="687546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ton L (Lorna)" initials="JL(" lastIdx="1" clrIdx="0">
    <p:extLst>
      <p:ext uri="{19B8F6BF-5375-455C-9EA6-DF929625EA0E}">
        <p15:presenceInfo xmlns:p15="http://schemas.microsoft.com/office/powerpoint/2012/main" userId="S-1-5-21-1515194898-1153391639-6498272-32032" providerId="AD"/>
      </p:ext>
    </p:extLst>
  </p:cmAuthor>
  <p:cmAuthor id="2" name="Wilson R (Richard)" initials="WR(" lastIdx="2" clrIdx="1">
    <p:extLst>
      <p:ext uri="{19B8F6BF-5375-455C-9EA6-DF929625EA0E}">
        <p15:presenceInfo xmlns:p15="http://schemas.microsoft.com/office/powerpoint/2012/main" userId="S-1-5-21-1515194898-1153391639-6498272-50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169B"/>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533" autoAdjust="0"/>
  </p:normalViewPr>
  <p:slideViewPr>
    <p:cSldViewPr snapToGrid="0">
      <p:cViewPr>
        <p:scale>
          <a:sx n="47" d="100"/>
          <a:sy n="47" d="100"/>
        </p:scale>
        <p:origin x="1348" y="-56"/>
      </p:cViewPr>
      <p:guideLst/>
    </p:cSldViewPr>
  </p:slideViewPr>
  <p:notesTextViewPr>
    <p:cViewPr>
      <p:scale>
        <a:sx n="1" d="1"/>
        <a:sy n="1" d="1"/>
      </p:scale>
      <p:origin x="0" y="-43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B7D68-D9C5-42C7-943F-3001427B23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D855A6B-44CE-45D1-972C-0F9D160F3817}">
      <dgm:prSet phldrT="[Tex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Duty</a:t>
          </a:r>
        </a:p>
      </dgm:t>
    </dgm:pt>
    <dgm:pt modelId="{398C417F-F5A3-438E-8708-DC5E66EEB368}" type="parTrans" cxnId="{2C8991C2-A372-4882-A76F-04FF863BB14E}">
      <dgm:prSet/>
      <dgm:spPr/>
      <dgm:t>
        <a:bodyPr/>
        <a:lstStyle/>
        <a:p>
          <a:endParaRPr lang="en-GB"/>
        </a:p>
      </dgm:t>
    </dgm:pt>
    <dgm:pt modelId="{470FBB74-9E2D-48B6-AD10-2136337E5DB6}" type="sibTrans" cxnId="{2C8991C2-A372-4882-A76F-04FF863BB14E}">
      <dgm:prSet/>
      <dgm:spPr/>
      <dgm:t>
        <a:bodyPr/>
        <a:lstStyle/>
        <a:p>
          <a:endParaRPr lang="en-GB"/>
        </a:p>
      </dgm:t>
    </dgm:pt>
    <dgm:pt modelId="{4C843D3C-83C6-40F1-AEF1-CFCDE67ECDCD}">
      <dgm:prSet phldrT="[Tex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Selflessness</a:t>
          </a:r>
        </a:p>
      </dgm:t>
    </dgm:pt>
    <dgm:pt modelId="{5BED0C54-BBB4-41D8-BA27-D8FBC1CB8F9E}" type="parTrans" cxnId="{5D33E702-D2A6-44EF-8CB8-906FB1BD6203}">
      <dgm:prSet/>
      <dgm:spPr/>
      <dgm:t>
        <a:bodyPr/>
        <a:lstStyle/>
        <a:p>
          <a:endParaRPr lang="en-GB"/>
        </a:p>
      </dgm:t>
    </dgm:pt>
    <dgm:pt modelId="{6BC975AE-56CF-4E94-969C-86FA14251AF4}" type="sibTrans" cxnId="{5D33E702-D2A6-44EF-8CB8-906FB1BD6203}">
      <dgm:prSet/>
      <dgm:spPr/>
      <dgm:t>
        <a:bodyPr/>
        <a:lstStyle/>
        <a:p>
          <a:endParaRPr lang="en-GB"/>
        </a:p>
      </dgm:t>
    </dgm:pt>
    <dgm:pt modelId="{D0EEBC07-0028-4F51-9A67-0F905CE0E0ED}">
      <dgm:prSet phldrT="[Tex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Honesty</a:t>
          </a:r>
        </a:p>
      </dgm:t>
    </dgm:pt>
    <dgm:pt modelId="{30E692F9-8BEB-4DD2-A199-643874D53A0D}" type="parTrans" cxnId="{3784B389-3477-457F-B7E2-6666F71D2864}">
      <dgm:prSet/>
      <dgm:spPr/>
      <dgm:t>
        <a:bodyPr/>
        <a:lstStyle/>
        <a:p>
          <a:endParaRPr lang="en-GB"/>
        </a:p>
      </dgm:t>
    </dgm:pt>
    <dgm:pt modelId="{5DE5B8A1-9CA6-4C47-9EA7-CA1641DF5446}" type="sibTrans" cxnId="{3784B389-3477-457F-B7E2-6666F71D2864}">
      <dgm:prSet/>
      <dgm:spPr/>
      <dgm:t>
        <a:bodyPr/>
        <a:lstStyle/>
        <a:p>
          <a:endParaRPr lang="en-GB"/>
        </a:p>
      </dgm:t>
    </dgm:pt>
    <dgm:pt modelId="{F69AD2D4-ED4A-4602-87FD-50F849028E30}">
      <dgm:prSet phldrT="[Tex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Leadership</a:t>
          </a:r>
        </a:p>
      </dgm:t>
    </dgm:pt>
    <dgm:pt modelId="{A2148A8F-EF75-4698-8874-4F795C229BF3}" type="parTrans" cxnId="{4D8853CB-BB75-47D3-B202-3102B3514DF1}">
      <dgm:prSet/>
      <dgm:spPr/>
      <dgm:t>
        <a:bodyPr/>
        <a:lstStyle/>
        <a:p>
          <a:endParaRPr lang="en-GB"/>
        </a:p>
      </dgm:t>
    </dgm:pt>
    <dgm:pt modelId="{BAA43059-9AC7-4693-84D9-7691AD90CFA8}" type="sibTrans" cxnId="{4D8853CB-BB75-47D3-B202-3102B3514DF1}">
      <dgm:prSet/>
      <dgm:spPr/>
      <dgm:t>
        <a:bodyPr/>
        <a:lstStyle/>
        <a:p>
          <a:endParaRPr lang="en-GB"/>
        </a:p>
      </dgm:t>
    </dgm:pt>
    <dgm:pt modelId="{E2D406B6-8D5D-4296-88A3-1395DC02B534}">
      <dgm:prSet phldrT="[Tex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Respect</a:t>
          </a:r>
        </a:p>
      </dgm:t>
    </dgm:pt>
    <dgm:pt modelId="{80EE4FC2-8DD9-42DC-94A4-CD9B9610E3E8}" type="parTrans" cxnId="{B6AF9EC0-28D1-4917-852E-E4E67E9E7CEC}">
      <dgm:prSet/>
      <dgm:spPr/>
      <dgm:t>
        <a:bodyPr/>
        <a:lstStyle/>
        <a:p>
          <a:endParaRPr lang="en-GB"/>
        </a:p>
      </dgm:t>
    </dgm:pt>
    <dgm:pt modelId="{7749A0BE-0040-4861-9726-4B17F842EF0C}" type="sibTrans" cxnId="{B6AF9EC0-28D1-4917-852E-E4E67E9E7CEC}">
      <dgm:prSet/>
      <dgm:spPr/>
      <dgm:t>
        <a:bodyPr/>
        <a:lstStyle/>
        <a:p>
          <a:endParaRPr lang="en-GB"/>
        </a:p>
      </dgm:t>
    </dgm:pt>
    <dgm:pt modelId="{42933D65-C045-4355-A986-DF2173E6214D}">
      <dgm:prSe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Integrity</a:t>
          </a:r>
        </a:p>
      </dgm:t>
    </dgm:pt>
    <dgm:pt modelId="{3CAEE51F-2133-4706-89B3-2429F4D23D08}" type="parTrans" cxnId="{CF7AA1BA-EA1B-464F-91FA-6057850609EE}">
      <dgm:prSet/>
      <dgm:spPr/>
      <dgm:t>
        <a:bodyPr/>
        <a:lstStyle/>
        <a:p>
          <a:endParaRPr lang="en-GB"/>
        </a:p>
      </dgm:t>
    </dgm:pt>
    <dgm:pt modelId="{4E1EA932-4F6D-4ECF-99D4-471E375ACAA2}" type="sibTrans" cxnId="{CF7AA1BA-EA1B-464F-91FA-6057850609EE}">
      <dgm:prSet/>
      <dgm:spPr/>
      <dgm:t>
        <a:bodyPr/>
        <a:lstStyle/>
        <a:p>
          <a:endParaRPr lang="en-GB"/>
        </a:p>
      </dgm:t>
    </dgm:pt>
    <dgm:pt modelId="{88A2E3F5-65D3-4562-A47E-55E1736B1E72}">
      <dgm:prSe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Objectivity</a:t>
          </a:r>
        </a:p>
      </dgm:t>
    </dgm:pt>
    <dgm:pt modelId="{56EB5695-384B-4892-A13D-37E9B0621A81}" type="parTrans" cxnId="{67C3C70B-00CE-4FB5-999E-E1F914BE3F6D}">
      <dgm:prSet/>
      <dgm:spPr/>
      <dgm:t>
        <a:bodyPr/>
        <a:lstStyle/>
        <a:p>
          <a:endParaRPr lang="en-GB"/>
        </a:p>
      </dgm:t>
    </dgm:pt>
    <dgm:pt modelId="{40B58B96-D67D-4EA2-842C-5C93E8F0BE8F}" type="sibTrans" cxnId="{67C3C70B-00CE-4FB5-999E-E1F914BE3F6D}">
      <dgm:prSet/>
      <dgm:spPr/>
      <dgm:t>
        <a:bodyPr/>
        <a:lstStyle/>
        <a:p>
          <a:endParaRPr lang="en-GB"/>
        </a:p>
      </dgm:t>
    </dgm:pt>
    <dgm:pt modelId="{408C0796-C743-4DEC-BA6E-5C5D7F7C5706}">
      <dgm:prSe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Accountability</a:t>
          </a:r>
          <a:br>
            <a:rPr lang="en-GB" dirty="0"/>
          </a:br>
          <a:r>
            <a:rPr lang="en-GB" dirty="0"/>
            <a:t>and</a:t>
          </a:r>
          <a:br>
            <a:rPr lang="en-GB" dirty="0"/>
          </a:br>
          <a:r>
            <a:rPr lang="en-GB" dirty="0"/>
            <a:t>Stewardship</a:t>
          </a:r>
        </a:p>
      </dgm:t>
    </dgm:pt>
    <dgm:pt modelId="{AC9C0511-B65A-44BF-A419-CD8A5C381730}" type="parTrans" cxnId="{819A5896-B20B-4F73-9A15-EC0B9F660BD1}">
      <dgm:prSet/>
      <dgm:spPr/>
      <dgm:t>
        <a:bodyPr/>
        <a:lstStyle/>
        <a:p>
          <a:endParaRPr lang="en-GB"/>
        </a:p>
      </dgm:t>
    </dgm:pt>
    <dgm:pt modelId="{2A3994E5-BE96-42D9-B74F-C4F36EF69256}" type="sibTrans" cxnId="{819A5896-B20B-4F73-9A15-EC0B9F660BD1}">
      <dgm:prSet/>
      <dgm:spPr/>
      <dgm:t>
        <a:bodyPr/>
        <a:lstStyle/>
        <a:p>
          <a:endParaRPr lang="en-GB"/>
        </a:p>
      </dgm:t>
    </dgm:pt>
    <dgm:pt modelId="{A115CCAD-5852-4B04-9A8D-9A279F91C4F8}">
      <dgm:prSe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Openness</a:t>
          </a:r>
        </a:p>
      </dgm:t>
    </dgm:pt>
    <dgm:pt modelId="{07354819-B881-468F-A039-99C64576A916}" type="parTrans" cxnId="{872AAF4F-3C15-4231-A598-EDA4BC90CDAE}">
      <dgm:prSet/>
      <dgm:spPr/>
      <dgm:t>
        <a:bodyPr/>
        <a:lstStyle/>
        <a:p>
          <a:endParaRPr lang="en-GB"/>
        </a:p>
      </dgm:t>
    </dgm:pt>
    <dgm:pt modelId="{8DE9A331-3C6B-4DE8-B1BA-1FE1517077DE}" type="sibTrans" cxnId="{872AAF4F-3C15-4231-A598-EDA4BC90CDAE}">
      <dgm:prSet/>
      <dgm:spPr/>
      <dgm:t>
        <a:bodyPr/>
        <a:lstStyle/>
        <a:p>
          <a:endParaRPr lang="en-GB"/>
        </a:p>
      </dgm:t>
    </dgm:pt>
    <dgm:pt modelId="{E78DB5AA-8181-44E2-B4E5-35ABC436D103}" type="pres">
      <dgm:prSet presAssocID="{749B7D68-D9C5-42C7-943F-3001427B23DE}" presName="diagram" presStyleCnt="0">
        <dgm:presLayoutVars>
          <dgm:dir/>
          <dgm:resizeHandles val="exact"/>
        </dgm:presLayoutVars>
      </dgm:prSet>
      <dgm:spPr/>
    </dgm:pt>
    <dgm:pt modelId="{E09CB27B-CA7D-49E5-B96D-2C8E79155BDF}" type="pres">
      <dgm:prSet presAssocID="{6D855A6B-44CE-45D1-972C-0F9D160F3817}" presName="node" presStyleLbl="node1" presStyleIdx="0" presStyleCnt="9">
        <dgm:presLayoutVars>
          <dgm:bulletEnabled val="1"/>
        </dgm:presLayoutVars>
      </dgm:prSet>
      <dgm:spPr/>
    </dgm:pt>
    <dgm:pt modelId="{2427A003-9932-4DCC-B33C-B18846AEBE06}" type="pres">
      <dgm:prSet presAssocID="{470FBB74-9E2D-48B6-AD10-2136337E5DB6}" presName="sibTrans" presStyleCnt="0"/>
      <dgm:spPr/>
    </dgm:pt>
    <dgm:pt modelId="{4336EB70-ED0B-4D53-A967-6035469AB759}" type="pres">
      <dgm:prSet presAssocID="{4C843D3C-83C6-40F1-AEF1-CFCDE67ECDCD}" presName="node" presStyleLbl="node1" presStyleIdx="1" presStyleCnt="9">
        <dgm:presLayoutVars>
          <dgm:bulletEnabled val="1"/>
        </dgm:presLayoutVars>
      </dgm:prSet>
      <dgm:spPr/>
    </dgm:pt>
    <dgm:pt modelId="{A051167E-DE5A-4911-A68F-FF644A8C5634}" type="pres">
      <dgm:prSet presAssocID="{6BC975AE-56CF-4E94-969C-86FA14251AF4}" presName="sibTrans" presStyleCnt="0"/>
      <dgm:spPr/>
    </dgm:pt>
    <dgm:pt modelId="{327C4F3A-6BB3-4B22-B5E5-8D9D28E89CD0}" type="pres">
      <dgm:prSet presAssocID="{42933D65-C045-4355-A986-DF2173E6214D}" presName="node" presStyleLbl="node1" presStyleIdx="2" presStyleCnt="9">
        <dgm:presLayoutVars>
          <dgm:bulletEnabled val="1"/>
        </dgm:presLayoutVars>
      </dgm:prSet>
      <dgm:spPr/>
    </dgm:pt>
    <dgm:pt modelId="{BF8CB1A3-02A0-41FE-AF15-3C2BDBA3F8EF}" type="pres">
      <dgm:prSet presAssocID="{4E1EA932-4F6D-4ECF-99D4-471E375ACAA2}" presName="sibTrans" presStyleCnt="0"/>
      <dgm:spPr/>
    </dgm:pt>
    <dgm:pt modelId="{7D327A7C-6D52-4285-912C-EC3D6747A111}" type="pres">
      <dgm:prSet presAssocID="{88A2E3F5-65D3-4562-A47E-55E1736B1E72}" presName="node" presStyleLbl="node1" presStyleIdx="3" presStyleCnt="9">
        <dgm:presLayoutVars>
          <dgm:bulletEnabled val="1"/>
        </dgm:presLayoutVars>
      </dgm:prSet>
      <dgm:spPr/>
    </dgm:pt>
    <dgm:pt modelId="{88822F22-1C4C-49EC-9E18-374BECF04358}" type="pres">
      <dgm:prSet presAssocID="{40B58B96-D67D-4EA2-842C-5C93E8F0BE8F}" presName="sibTrans" presStyleCnt="0"/>
      <dgm:spPr/>
    </dgm:pt>
    <dgm:pt modelId="{089AD662-9EA7-4C0B-9360-9CD4FBD7F1E4}" type="pres">
      <dgm:prSet presAssocID="{408C0796-C743-4DEC-BA6E-5C5D7F7C5706}" presName="node" presStyleLbl="node1" presStyleIdx="4" presStyleCnt="9">
        <dgm:presLayoutVars>
          <dgm:bulletEnabled val="1"/>
        </dgm:presLayoutVars>
      </dgm:prSet>
      <dgm:spPr/>
    </dgm:pt>
    <dgm:pt modelId="{FAFEA737-DFA5-45EC-9272-CE9075DDA550}" type="pres">
      <dgm:prSet presAssocID="{2A3994E5-BE96-42D9-B74F-C4F36EF69256}" presName="sibTrans" presStyleCnt="0"/>
      <dgm:spPr/>
    </dgm:pt>
    <dgm:pt modelId="{65443F69-DFDD-40A0-8122-3CAA36292AF9}" type="pres">
      <dgm:prSet presAssocID="{A115CCAD-5852-4B04-9A8D-9A279F91C4F8}" presName="node" presStyleLbl="node1" presStyleIdx="5" presStyleCnt="9">
        <dgm:presLayoutVars>
          <dgm:bulletEnabled val="1"/>
        </dgm:presLayoutVars>
      </dgm:prSet>
      <dgm:spPr/>
    </dgm:pt>
    <dgm:pt modelId="{64C4B4EC-5B79-4F60-AE88-9CABB9DF4398}" type="pres">
      <dgm:prSet presAssocID="{8DE9A331-3C6B-4DE8-B1BA-1FE1517077DE}" presName="sibTrans" presStyleCnt="0"/>
      <dgm:spPr/>
    </dgm:pt>
    <dgm:pt modelId="{110E80A7-417F-44BB-8EA1-3729A47D3DCA}" type="pres">
      <dgm:prSet presAssocID="{D0EEBC07-0028-4F51-9A67-0F905CE0E0ED}" presName="node" presStyleLbl="node1" presStyleIdx="6" presStyleCnt="9">
        <dgm:presLayoutVars>
          <dgm:bulletEnabled val="1"/>
        </dgm:presLayoutVars>
      </dgm:prSet>
      <dgm:spPr/>
    </dgm:pt>
    <dgm:pt modelId="{081AC615-625F-4A68-9B18-C926275FE25A}" type="pres">
      <dgm:prSet presAssocID="{5DE5B8A1-9CA6-4C47-9EA7-CA1641DF5446}" presName="sibTrans" presStyleCnt="0"/>
      <dgm:spPr/>
    </dgm:pt>
    <dgm:pt modelId="{A02952B6-29F7-47CB-AC29-5821439858CC}" type="pres">
      <dgm:prSet presAssocID="{F69AD2D4-ED4A-4602-87FD-50F849028E30}" presName="node" presStyleLbl="node1" presStyleIdx="7" presStyleCnt="9">
        <dgm:presLayoutVars>
          <dgm:bulletEnabled val="1"/>
        </dgm:presLayoutVars>
      </dgm:prSet>
      <dgm:spPr/>
    </dgm:pt>
    <dgm:pt modelId="{83CA509B-32F2-440B-ACC4-782C816B2730}" type="pres">
      <dgm:prSet presAssocID="{BAA43059-9AC7-4693-84D9-7691AD90CFA8}" presName="sibTrans" presStyleCnt="0"/>
      <dgm:spPr/>
    </dgm:pt>
    <dgm:pt modelId="{3EDC5C1D-AD7A-4B89-B080-0E30DDB3BD8B}" type="pres">
      <dgm:prSet presAssocID="{E2D406B6-8D5D-4296-88A3-1395DC02B534}" presName="node" presStyleLbl="node1" presStyleIdx="8" presStyleCnt="9">
        <dgm:presLayoutVars>
          <dgm:bulletEnabled val="1"/>
        </dgm:presLayoutVars>
      </dgm:prSet>
      <dgm:spPr/>
    </dgm:pt>
  </dgm:ptLst>
  <dgm:cxnLst>
    <dgm:cxn modelId="{5D33E702-D2A6-44EF-8CB8-906FB1BD6203}" srcId="{749B7D68-D9C5-42C7-943F-3001427B23DE}" destId="{4C843D3C-83C6-40F1-AEF1-CFCDE67ECDCD}" srcOrd="1" destOrd="0" parTransId="{5BED0C54-BBB4-41D8-BA27-D8FBC1CB8F9E}" sibTransId="{6BC975AE-56CF-4E94-969C-86FA14251AF4}"/>
    <dgm:cxn modelId="{67C3C70B-00CE-4FB5-999E-E1F914BE3F6D}" srcId="{749B7D68-D9C5-42C7-943F-3001427B23DE}" destId="{88A2E3F5-65D3-4562-A47E-55E1736B1E72}" srcOrd="3" destOrd="0" parTransId="{56EB5695-384B-4892-A13D-37E9B0621A81}" sibTransId="{40B58B96-D67D-4EA2-842C-5C93E8F0BE8F}"/>
    <dgm:cxn modelId="{51873D0D-86A1-49BB-AAE2-0F42713EAE71}" type="presOf" srcId="{6D855A6B-44CE-45D1-972C-0F9D160F3817}" destId="{E09CB27B-CA7D-49E5-B96D-2C8E79155BDF}" srcOrd="0" destOrd="0" presId="urn:microsoft.com/office/officeart/2005/8/layout/default"/>
    <dgm:cxn modelId="{9A772A25-DB03-4A2F-88AB-796B4EB55474}" type="presOf" srcId="{42933D65-C045-4355-A986-DF2173E6214D}" destId="{327C4F3A-6BB3-4B22-B5E5-8D9D28E89CD0}" srcOrd="0" destOrd="0" presId="urn:microsoft.com/office/officeart/2005/8/layout/default"/>
    <dgm:cxn modelId="{1D0E4B62-5465-4CB5-B6EB-169BC842D4EA}" type="presOf" srcId="{408C0796-C743-4DEC-BA6E-5C5D7F7C5706}" destId="{089AD662-9EA7-4C0B-9360-9CD4FBD7F1E4}" srcOrd="0" destOrd="0" presId="urn:microsoft.com/office/officeart/2005/8/layout/default"/>
    <dgm:cxn modelId="{05C03B44-358A-4C13-B9C8-43BB02AE8D7C}" type="presOf" srcId="{D0EEBC07-0028-4F51-9A67-0F905CE0E0ED}" destId="{110E80A7-417F-44BB-8EA1-3729A47D3DCA}" srcOrd="0" destOrd="0" presId="urn:microsoft.com/office/officeart/2005/8/layout/default"/>
    <dgm:cxn modelId="{376E7B49-F5E4-4588-B057-DA660B2E752C}" type="presOf" srcId="{F69AD2D4-ED4A-4602-87FD-50F849028E30}" destId="{A02952B6-29F7-47CB-AC29-5821439858CC}" srcOrd="0" destOrd="0" presId="urn:microsoft.com/office/officeart/2005/8/layout/default"/>
    <dgm:cxn modelId="{872AAF4F-3C15-4231-A598-EDA4BC90CDAE}" srcId="{749B7D68-D9C5-42C7-943F-3001427B23DE}" destId="{A115CCAD-5852-4B04-9A8D-9A279F91C4F8}" srcOrd="5" destOrd="0" parTransId="{07354819-B881-468F-A039-99C64576A916}" sibTransId="{8DE9A331-3C6B-4DE8-B1BA-1FE1517077DE}"/>
    <dgm:cxn modelId="{A6ACB457-FEF0-4FB4-BD1A-F41F6051DBF2}" type="presOf" srcId="{A115CCAD-5852-4B04-9A8D-9A279F91C4F8}" destId="{65443F69-DFDD-40A0-8122-3CAA36292AF9}" srcOrd="0" destOrd="0" presId="urn:microsoft.com/office/officeart/2005/8/layout/default"/>
    <dgm:cxn modelId="{FA489A88-681E-4490-9FEB-124936AAB65B}" type="presOf" srcId="{E2D406B6-8D5D-4296-88A3-1395DC02B534}" destId="{3EDC5C1D-AD7A-4B89-B080-0E30DDB3BD8B}" srcOrd="0" destOrd="0" presId="urn:microsoft.com/office/officeart/2005/8/layout/default"/>
    <dgm:cxn modelId="{3784B389-3477-457F-B7E2-6666F71D2864}" srcId="{749B7D68-D9C5-42C7-943F-3001427B23DE}" destId="{D0EEBC07-0028-4F51-9A67-0F905CE0E0ED}" srcOrd="6" destOrd="0" parTransId="{30E692F9-8BEB-4DD2-A199-643874D53A0D}" sibTransId="{5DE5B8A1-9CA6-4C47-9EA7-CA1641DF5446}"/>
    <dgm:cxn modelId="{819A5896-B20B-4F73-9A15-EC0B9F660BD1}" srcId="{749B7D68-D9C5-42C7-943F-3001427B23DE}" destId="{408C0796-C743-4DEC-BA6E-5C5D7F7C5706}" srcOrd="4" destOrd="0" parTransId="{AC9C0511-B65A-44BF-A419-CD8A5C381730}" sibTransId="{2A3994E5-BE96-42D9-B74F-C4F36EF69256}"/>
    <dgm:cxn modelId="{269A70A3-9739-407C-8F51-95DBB8F8C8EA}" type="presOf" srcId="{4C843D3C-83C6-40F1-AEF1-CFCDE67ECDCD}" destId="{4336EB70-ED0B-4D53-A967-6035469AB759}" srcOrd="0" destOrd="0" presId="urn:microsoft.com/office/officeart/2005/8/layout/default"/>
    <dgm:cxn modelId="{CF7AA1BA-EA1B-464F-91FA-6057850609EE}" srcId="{749B7D68-D9C5-42C7-943F-3001427B23DE}" destId="{42933D65-C045-4355-A986-DF2173E6214D}" srcOrd="2" destOrd="0" parTransId="{3CAEE51F-2133-4706-89B3-2429F4D23D08}" sibTransId="{4E1EA932-4F6D-4ECF-99D4-471E375ACAA2}"/>
    <dgm:cxn modelId="{B6AF9EC0-28D1-4917-852E-E4E67E9E7CEC}" srcId="{749B7D68-D9C5-42C7-943F-3001427B23DE}" destId="{E2D406B6-8D5D-4296-88A3-1395DC02B534}" srcOrd="8" destOrd="0" parTransId="{80EE4FC2-8DD9-42DC-94A4-CD9B9610E3E8}" sibTransId="{7749A0BE-0040-4861-9726-4B17F842EF0C}"/>
    <dgm:cxn modelId="{2C8991C2-A372-4882-A76F-04FF863BB14E}" srcId="{749B7D68-D9C5-42C7-943F-3001427B23DE}" destId="{6D855A6B-44CE-45D1-972C-0F9D160F3817}" srcOrd="0" destOrd="0" parTransId="{398C417F-F5A3-438E-8708-DC5E66EEB368}" sibTransId="{470FBB74-9E2D-48B6-AD10-2136337E5DB6}"/>
    <dgm:cxn modelId="{4D8853CB-BB75-47D3-B202-3102B3514DF1}" srcId="{749B7D68-D9C5-42C7-943F-3001427B23DE}" destId="{F69AD2D4-ED4A-4602-87FD-50F849028E30}" srcOrd="7" destOrd="0" parTransId="{A2148A8F-EF75-4698-8874-4F795C229BF3}" sibTransId="{BAA43059-9AC7-4693-84D9-7691AD90CFA8}"/>
    <dgm:cxn modelId="{60A216F4-E1B6-4162-939A-B586BC639DF0}" type="presOf" srcId="{88A2E3F5-65D3-4562-A47E-55E1736B1E72}" destId="{7D327A7C-6D52-4285-912C-EC3D6747A111}" srcOrd="0" destOrd="0" presId="urn:microsoft.com/office/officeart/2005/8/layout/default"/>
    <dgm:cxn modelId="{C2F498F4-4A80-41F4-B5A8-66152F2A9A07}" type="presOf" srcId="{749B7D68-D9C5-42C7-943F-3001427B23DE}" destId="{E78DB5AA-8181-44E2-B4E5-35ABC436D103}" srcOrd="0" destOrd="0" presId="urn:microsoft.com/office/officeart/2005/8/layout/default"/>
    <dgm:cxn modelId="{0ADB0779-4893-4BF1-835D-C1C55E2CD069}" type="presParOf" srcId="{E78DB5AA-8181-44E2-B4E5-35ABC436D103}" destId="{E09CB27B-CA7D-49E5-B96D-2C8E79155BDF}" srcOrd="0" destOrd="0" presId="urn:microsoft.com/office/officeart/2005/8/layout/default"/>
    <dgm:cxn modelId="{1696EAC8-4B93-4EE3-9797-D59B91F8B4E1}" type="presParOf" srcId="{E78DB5AA-8181-44E2-B4E5-35ABC436D103}" destId="{2427A003-9932-4DCC-B33C-B18846AEBE06}" srcOrd="1" destOrd="0" presId="urn:microsoft.com/office/officeart/2005/8/layout/default"/>
    <dgm:cxn modelId="{1A1FD787-3749-41B2-A9BA-38BBA38D2A7B}" type="presParOf" srcId="{E78DB5AA-8181-44E2-B4E5-35ABC436D103}" destId="{4336EB70-ED0B-4D53-A967-6035469AB759}" srcOrd="2" destOrd="0" presId="urn:microsoft.com/office/officeart/2005/8/layout/default"/>
    <dgm:cxn modelId="{466A6826-CDEF-41C7-91B6-52A8D2B7BB05}" type="presParOf" srcId="{E78DB5AA-8181-44E2-B4E5-35ABC436D103}" destId="{A051167E-DE5A-4911-A68F-FF644A8C5634}" srcOrd="3" destOrd="0" presId="urn:microsoft.com/office/officeart/2005/8/layout/default"/>
    <dgm:cxn modelId="{3FC800E6-C94D-4D26-ACBE-DD2D26EFD314}" type="presParOf" srcId="{E78DB5AA-8181-44E2-B4E5-35ABC436D103}" destId="{327C4F3A-6BB3-4B22-B5E5-8D9D28E89CD0}" srcOrd="4" destOrd="0" presId="urn:microsoft.com/office/officeart/2005/8/layout/default"/>
    <dgm:cxn modelId="{C75EEB47-7516-4BEE-910F-D39B716C70D1}" type="presParOf" srcId="{E78DB5AA-8181-44E2-B4E5-35ABC436D103}" destId="{BF8CB1A3-02A0-41FE-AF15-3C2BDBA3F8EF}" srcOrd="5" destOrd="0" presId="urn:microsoft.com/office/officeart/2005/8/layout/default"/>
    <dgm:cxn modelId="{BDB03A45-FC10-4D70-BC35-ABE779CEF7C5}" type="presParOf" srcId="{E78DB5AA-8181-44E2-B4E5-35ABC436D103}" destId="{7D327A7C-6D52-4285-912C-EC3D6747A111}" srcOrd="6" destOrd="0" presId="urn:microsoft.com/office/officeart/2005/8/layout/default"/>
    <dgm:cxn modelId="{8234170E-9019-4477-A06D-15673C5A8A65}" type="presParOf" srcId="{E78DB5AA-8181-44E2-B4E5-35ABC436D103}" destId="{88822F22-1C4C-49EC-9E18-374BECF04358}" srcOrd="7" destOrd="0" presId="urn:microsoft.com/office/officeart/2005/8/layout/default"/>
    <dgm:cxn modelId="{9F155A8E-E779-4B47-B4BA-EE62B7B01B03}" type="presParOf" srcId="{E78DB5AA-8181-44E2-B4E5-35ABC436D103}" destId="{089AD662-9EA7-4C0B-9360-9CD4FBD7F1E4}" srcOrd="8" destOrd="0" presId="urn:microsoft.com/office/officeart/2005/8/layout/default"/>
    <dgm:cxn modelId="{0C55F86C-4982-4F25-AC52-5B0AC66788AE}" type="presParOf" srcId="{E78DB5AA-8181-44E2-B4E5-35ABC436D103}" destId="{FAFEA737-DFA5-45EC-9272-CE9075DDA550}" srcOrd="9" destOrd="0" presId="urn:microsoft.com/office/officeart/2005/8/layout/default"/>
    <dgm:cxn modelId="{E097C83B-4657-4169-B2E2-A10B52CAED0B}" type="presParOf" srcId="{E78DB5AA-8181-44E2-B4E5-35ABC436D103}" destId="{65443F69-DFDD-40A0-8122-3CAA36292AF9}" srcOrd="10" destOrd="0" presId="urn:microsoft.com/office/officeart/2005/8/layout/default"/>
    <dgm:cxn modelId="{0320CCBB-E4C5-492A-A402-F53F06D7A560}" type="presParOf" srcId="{E78DB5AA-8181-44E2-B4E5-35ABC436D103}" destId="{64C4B4EC-5B79-4F60-AE88-9CABB9DF4398}" srcOrd="11" destOrd="0" presId="urn:microsoft.com/office/officeart/2005/8/layout/default"/>
    <dgm:cxn modelId="{7D4FA905-742A-4464-B823-EB394BF597C1}" type="presParOf" srcId="{E78DB5AA-8181-44E2-B4E5-35ABC436D103}" destId="{110E80A7-417F-44BB-8EA1-3729A47D3DCA}" srcOrd="12" destOrd="0" presId="urn:microsoft.com/office/officeart/2005/8/layout/default"/>
    <dgm:cxn modelId="{32EC804A-A6A8-4F72-B239-731BC7E35707}" type="presParOf" srcId="{E78DB5AA-8181-44E2-B4E5-35ABC436D103}" destId="{081AC615-625F-4A68-9B18-C926275FE25A}" srcOrd="13" destOrd="0" presId="urn:microsoft.com/office/officeart/2005/8/layout/default"/>
    <dgm:cxn modelId="{B73D65BA-D6A3-4F08-A5CA-65BF5D32CD1F}" type="presParOf" srcId="{E78DB5AA-8181-44E2-B4E5-35ABC436D103}" destId="{A02952B6-29F7-47CB-AC29-5821439858CC}" srcOrd="14" destOrd="0" presId="urn:microsoft.com/office/officeart/2005/8/layout/default"/>
    <dgm:cxn modelId="{0E96F249-6D49-4C67-B315-658450F66292}" type="presParOf" srcId="{E78DB5AA-8181-44E2-B4E5-35ABC436D103}" destId="{83CA509B-32F2-440B-ACC4-782C816B2730}" srcOrd="15" destOrd="0" presId="urn:microsoft.com/office/officeart/2005/8/layout/default"/>
    <dgm:cxn modelId="{D1F11EA5-0C8D-47FB-A1DC-6F06621A8CA4}" type="presParOf" srcId="{E78DB5AA-8181-44E2-B4E5-35ABC436D103}" destId="{3EDC5C1D-AD7A-4B89-B080-0E30DDB3BD8B}"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CB27B-CA7D-49E5-B96D-2C8E79155BDF}">
      <dsp:nvSpPr>
        <dsp:cNvPr id="0" name=""/>
        <dsp:cNvSpPr/>
      </dsp:nvSpPr>
      <dsp:spPr>
        <a:xfrm>
          <a:off x="248959" y="24"/>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Duty</a:t>
          </a:r>
        </a:p>
      </dsp:txBody>
      <dsp:txXfrm>
        <a:off x="248959" y="24"/>
        <a:ext cx="2273275" cy="1363965"/>
      </dsp:txXfrm>
    </dsp:sp>
    <dsp:sp modelId="{4336EB70-ED0B-4D53-A967-6035469AB759}">
      <dsp:nvSpPr>
        <dsp:cNvPr id="0" name=""/>
        <dsp:cNvSpPr/>
      </dsp:nvSpPr>
      <dsp:spPr>
        <a:xfrm>
          <a:off x="2749562" y="24"/>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Selflessness</a:t>
          </a:r>
        </a:p>
      </dsp:txBody>
      <dsp:txXfrm>
        <a:off x="2749562" y="24"/>
        <a:ext cx="2273275" cy="1363965"/>
      </dsp:txXfrm>
    </dsp:sp>
    <dsp:sp modelId="{327C4F3A-6BB3-4B22-B5E5-8D9D28E89CD0}">
      <dsp:nvSpPr>
        <dsp:cNvPr id="0" name=""/>
        <dsp:cNvSpPr/>
      </dsp:nvSpPr>
      <dsp:spPr>
        <a:xfrm>
          <a:off x="5250165" y="24"/>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Integrity</a:t>
          </a:r>
        </a:p>
      </dsp:txBody>
      <dsp:txXfrm>
        <a:off x="5250165" y="24"/>
        <a:ext cx="2273275" cy="1363965"/>
      </dsp:txXfrm>
    </dsp:sp>
    <dsp:sp modelId="{7D327A7C-6D52-4285-912C-EC3D6747A111}">
      <dsp:nvSpPr>
        <dsp:cNvPr id="0" name=""/>
        <dsp:cNvSpPr/>
      </dsp:nvSpPr>
      <dsp:spPr>
        <a:xfrm>
          <a:off x="248959" y="1591317"/>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Objectivity</a:t>
          </a:r>
        </a:p>
      </dsp:txBody>
      <dsp:txXfrm>
        <a:off x="248959" y="1591317"/>
        <a:ext cx="2273275" cy="1363965"/>
      </dsp:txXfrm>
    </dsp:sp>
    <dsp:sp modelId="{089AD662-9EA7-4C0B-9360-9CD4FBD7F1E4}">
      <dsp:nvSpPr>
        <dsp:cNvPr id="0" name=""/>
        <dsp:cNvSpPr/>
      </dsp:nvSpPr>
      <dsp:spPr>
        <a:xfrm>
          <a:off x="2749562" y="1591317"/>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Accountability</a:t>
          </a:r>
          <a:br>
            <a:rPr lang="en-GB" sz="2700" kern="1200" dirty="0"/>
          </a:br>
          <a:r>
            <a:rPr lang="en-GB" sz="2700" kern="1200" dirty="0"/>
            <a:t>and</a:t>
          </a:r>
          <a:br>
            <a:rPr lang="en-GB" sz="2700" kern="1200" dirty="0"/>
          </a:br>
          <a:r>
            <a:rPr lang="en-GB" sz="2700" kern="1200" dirty="0"/>
            <a:t>Stewardship</a:t>
          </a:r>
        </a:p>
      </dsp:txBody>
      <dsp:txXfrm>
        <a:off x="2749562" y="1591317"/>
        <a:ext cx="2273275" cy="1363965"/>
      </dsp:txXfrm>
    </dsp:sp>
    <dsp:sp modelId="{65443F69-DFDD-40A0-8122-3CAA36292AF9}">
      <dsp:nvSpPr>
        <dsp:cNvPr id="0" name=""/>
        <dsp:cNvSpPr/>
      </dsp:nvSpPr>
      <dsp:spPr>
        <a:xfrm>
          <a:off x="5250165" y="1591317"/>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Openness</a:t>
          </a:r>
        </a:p>
      </dsp:txBody>
      <dsp:txXfrm>
        <a:off x="5250165" y="1591317"/>
        <a:ext cx="2273275" cy="1363965"/>
      </dsp:txXfrm>
    </dsp:sp>
    <dsp:sp modelId="{110E80A7-417F-44BB-8EA1-3729A47D3DCA}">
      <dsp:nvSpPr>
        <dsp:cNvPr id="0" name=""/>
        <dsp:cNvSpPr/>
      </dsp:nvSpPr>
      <dsp:spPr>
        <a:xfrm>
          <a:off x="248959" y="3182610"/>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Honesty</a:t>
          </a:r>
        </a:p>
      </dsp:txBody>
      <dsp:txXfrm>
        <a:off x="248959" y="3182610"/>
        <a:ext cx="2273275" cy="1363965"/>
      </dsp:txXfrm>
    </dsp:sp>
    <dsp:sp modelId="{A02952B6-29F7-47CB-AC29-5821439858CC}">
      <dsp:nvSpPr>
        <dsp:cNvPr id="0" name=""/>
        <dsp:cNvSpPr/>
      </dsp:nvSpPr>
      <dsp:spPr>
        <a:xfrm>
          <a:off x="2749562" y="3182610"/>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Leadership</a:t>
          </a:r>
        </a:p>
      </dsp:txBody>
      <dsp:txXfrm>
        <a:off x="2749562" y="3182610"/>
        <a:ext cx="2273275" cy="1363965"/>
      </dsp:txXfrm>
    </dsp:sp>
    <dsp:sp modelId="{3EDC5C1D-AD7A-4B89-B080-0E30DDB3BD8B}">
      <dsp:nvSpPr>
        <dsp:cNvPr id="0" name=""/>
        <dsp:cNvSpPr/>
      </dsp:nvSpPr>
      <dsp:spPr>
        <a:xfrm>
          <a:off x="5250165" y="3182610"/>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Respect</a:t>
          </a:r>
        </a:p>
      </dsp:txBody>
      <dsp:txXfrm>
        <a:off x="5250165" y="3182610"/>
        <a:ext cx="2273275" cy="13639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vl1pPr>
          </a:lstStyle>
          <a:p>
            <a:endParaRPr lang="en-GB" dirty="0"/>
          </a:p>
        </p:txBody>
      </p:sp>
      <p:sp>
        <p:nvSpPr>
          <p:cNvPr id="3" name="Date Placeholder 2"/>
          <p:cNvSpPr>
            <a:spLocks noGrp="1"/>
          </p:cNvSpPr>
          <p:nvPr>
            <p:ph type="dt" idx="1"/>
          </p:nvPr>
        </p:nvSpPr>
        <p:spPr>
          <a:xfrm>
            <a:off x="3894505" y="0"/>
            <a:ext cx="2979367" cy="501879"/>
          </a:xfrm>
          <a:prstGeom prst="rect">
            <a:avLst/>
          </a:prstGeom>
        </p:spPr>
        <p:txBody>
          <a:bodyPr vert="horz" lIns="96442" tIns="48221" rIns="96442" bIns="48221" rtlCol="0"/>
          <a:lstStyle>
            <a:lvl1pPr algn="r">
              <a:defRPr sz="1300"/>
            </a:lvl1pPr>
          </a:lstStyle>
          <a:p>
            <a:fld id="{46764B94-9130-4419-87FC-7D383DB48E2D}" type="datetimeFigureOut">
              <a:rPr lang="en-GB" smtClean="0"/>
              <a:t>04/05/2022</a:t>
            </a:fld>
            <a:endParaRPr lang="en-GB" dirty="0"/>
          </a:p>
        </p:txBody>
      </p:sp>
      <p:sp>
        <p:nvSpPr>
          <p:cNvPr id="4" name="Slide Image Placeholder 3"/>
          <p:cNvSpPr>
            <a:spLocks noGrp="1" noRot="1" noChangeAspect="1"/>
          </p:cNvSpPr>
          <p:nvPr>
            <p:ph type="sldImg" idx="2"/>
          </p:nvPr>
        </p:nvSpPr>
        <p:spPr>
          <a:xfrm>
            <a:off x="438150" y="1250950"/>
            <a:ext cx="5999163" cy="3375025"/>
          </a:xfrm>
          <a:prstGeom prst="rect">
            <a:avLst/>
          </a:prstGeom>
          <a:noFill/>
          <a:ln w="12700">
            <a:solidFill>
              <a:prstClr val="black"/>
            </a:solidFill>
          </a:ln>
        </p:spPr>
        <p:txBody>
          <a:bodyPr vert="horz" lIns="96442" tIns="48221" rIns="96442" bIns="48221" rtlCol="0" anchor="ctr"/>
          <a:lstStyle/>
          <a:p>
            <a:endParaRPr lang="en-GB" dirty="0"/>
          </a:p>
        </p:txBody>
      </p:sp>
      <p:sp>
        <p:nvSpPr>
          <p:cNvPr id="5" name="Notes Placeholder 4"/>
          <p:cNvSpPr>
            <a:spLocks noGrp="1"/>
          </p:cNvSpPr>
          <p:nvPr>
            <p:ph type="body" sz="quarter" idx="3"/>
          </p:nvPr>
        </p:nvSpPr>
        <p:spPr>
          <a:xfrm>
            <a:off x="687547" y="4813866"/>
            <a:ext cx="5500370" cy="3938617"/>
          </a:xfrm>
          <a:prstGeom prst="rect">
            <a:avLst/>
          </a:prstGeom>
        </p:spPr>
        <p:txBody>
          <a:bodyPr vert="horz" lIns="96442" tIns="48221" rIns="96442" bIns="4822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79367" cy="501878"/>
          </a:xfrm>
          <a:prstGeom prst="rect">
            <a:avLst/>
          </a:prstGeom>
        </p:spPr>
        <p:txBody>
          <a:bodyPr vert="horz" lIns="96442" tIns="48221" rIns="96442" bIns="4822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94505" y="9500961"/>
            <a:ext cx="2979367" cy="501878"/>
          </a:xfrm>
          <a:prstGeom prst="rect">
            <a:avLst/>
          </a:prstGeom>
        </p:spPr>
        <p:txBody>
          <a:bodyPr vert="horz" lIns="96442" tIns="48221" rIns="96442" bIns="48221" rtlCol="0" anchor="b"/>
          <a:lstStyle>
            <a:lvl1pPr algn="r">
              <a:defRPr sz="1300"/>
            </a:lvl1pPr>
          </a:lstStyle>
          <a:p>
            <a:fld id="{A4258B54-C63B-4925-A69B-E90D3878C3C5}" type="slidenum">
              <a:rPr lang="en-GB" smtClean="0"/>
              <a:t>‹#›</a:t>
            </a:fld>
            <a:endParaRPr lang="en-GB" dirty="0"/>
          </a:p>
        </p:txBody>
      </p:sp>
    </p:spTree>
    <p:extLst>
      <p:ext uri="{BB962C8B-B14F-4D97-AF65-F5344CB8AC3E}">
        <p14:creationId xmlns:p14="http://schemas.microsoft.com/office/powerpoint/2010/main" val="2618126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a:t>
            </a:fld>
            <a:endParaRPr lang="en-GB" dirty="0"/>
          </a:p>
        </p:txBody>
      </p:sp>
    </p:spTree>
    <p:extLst>
      <p:ext uri="{BB962C8B-B14F-4D97-AF65-F5344CB8AC3E}">
        <p14:creationId xmlns:p14="http://schemas.microsoft.com/office/powerpoint/2010/main" val="3574253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section of the Code is intended to give members of the public confidence that decisions are being taken in the best interests of the public and not those of you or your family, friends or personal associates. </a:t>
            </a:r>
          </a:p>
          <a:p>
            <a:endParaRPr lang="en-GB" b="0" dirty="0"/>
          </a:p>
          <a:p>
            <a:r>
              <a:rPr lang="en-GB" b="0" dirty="0"/>
              <a:t>The Register is intended to be a public record of those interests which you know you have that might, by their nature, be likely to cause conflicts with your role as a member of the public body.</a:t>
            </a:r>
            <a:endParaRPr lang="en-GB" b="1" dirty="0"/>
          </a:p>
          <a:p>
            <a:endParaRPr lang="en-GB" b="1" dirty="0"/>
          </a:p>
          <a:p>
            <a:r>
              <a:rPr lang="en-GB" b="1" dirty="0"/>
              <a:t>Category 1</a:t>
            </a:r>
            <a:r>
              <a:rPr lang="en-GB" dirty="0"/>
              <a:t>: </a:t>
            </a:r>
            <a:r>
              <a:rPr lang="en-GB" b="1" dirty="0"/>
              <a:t>Remuneration</a:t>
            </a:r>
            <a:r>
              <a:rPr lang="en-GB" dirty="0"/>
              <a:t>: requirement to register any work for which you receive, or expect to receive, payment or reward. All paid work, no matter how casual or trivial in nature, requires to be registered. </a:t>
            </a:r>
          </a:p>
          <a:p>
            <a:endParaRPr lang="en-GB" b="1" dirty="0"/>
          </a:p>
          <a:p>
            <a:r>
              <a:rPr lang="en-GB" b="1" dirty="0"/>
              <a:t>Category 2</a:t>
            </a:r>
            <a:r>
              <a:rPr lang="en-GB" dirty="0"/>
              <a:t>: </a:t>
            </a:r>
            <a:r>
              <a:rPr lang="en-GB" b="1" dirty="0"/>
              <a:t>Other Roles: </a:t>
            </a:r>
            <a:r>
              <a:rPr lang="en-GB" b="0" dirty="0"/>
              <a:t>requirement to register unremunerated directorships, including ones where you have been nominated or appointed by the public body. </a:t>
            </a:r>
          </a:p>
          <a:p>
            <a:endParaRPr lang="en-GB" dirty="0"/>
          </a:p>
          <a:p>
            <a:r>
              <a:rPr lang="en-GB" b="1" dirty="0"/>
              <a:t>Category 3</a:t>
            </a:r>
            <a:r>
              <a:rPr lang="en-GB" b="0" dirty="0"/>
              <a:t>:</a:t>
            </a:r>
            <a:r>
              <a:rPr lang="en-GB" b="1" dirty="0"/>
              <a:t> Contracts: </a:t>
            </a:r>
            <a:r>
              <a:rPr lang="en-GB" b="0" dirty="0"/>
              <a:t>requirement to register any a interest you, or an entity you have a substantial interest, has an upcoming or ongoing contract with the public body for the supply of goods or services, or the execution of works. This category may overlap with Category One: Remuneration. If so, you should add an entry under both sections, for transparency. </a:t>
            </a:r>
          </a:p>
          <a:p>
            <a:endParaRPr lang="en-GB" dirty="0"/>
          </a:p>
          <a:p>
            <a:r>
              <a:rPr lang="en-GB" b="1" dirty="0"/>
              <a:t>Category 4: Election Expenses: </a:t>
            </a:r>
            <a:r>
              <a:rPr lang="en-GB" b="0" dirty="0"/>
              <a:t>If you have been elected to the public body, you are required to register a description of, and statement of, any assistance towards election expenses.</a:t>
            </a:r>
          </a:p>
          <a:p>
            <a:endParaRPr lang="en-GB" dirty="0"/>
          </a:p>
          <a:p>
            <a:r>
              <a:rPr lang="en-GB" b="1" dirty="0"/>
              <a:t>Category 5: Houses, Land &amp; Buildings</a:t>
            </a:r>
            <a:r>
              <a:rPr lang="en-GB" dirty="0"/>
              <a:t>: requirement to register any interest where you own or have any other right or interest in houses, land and buildings where the objective test is met. This is whether a member of the public, with knowledge of the relevant facts, would reasonably regard the interest as being so significant that it could potentially affect your responsibilities to my public body and to the public, or could influence my actions, discussions or decision-making.</a:t>
            </a:r>
          </a:p>
          <a:p>
            <a:endParaRPr lang="en-GB" dirty="0"/>
          </a:p>
          <a:p>
            <a:r>
              <a:rPr lang="en-GB" dirty="0"/>
              <a:t>If you are required to register an interest under category five, you will need to provide your public body’s Standards Officer with the full address of the house, land or buildings you own or have any other right or interest in. However, there is no requirement for any full address you provide to be disclosed on your public body’s website or otherwise made publicly available. This means it is sufficient for the purposes of your publicly available register to simply identify where the property is located. For example, if you were a member of a national park authority, it would be sufficient to state: “I own a residential property located within X National Park”.</a:t>
            </a:r>
          </a:p>
          <a:p>
            <a:r>
              <a:rPr lang="en-GB" dirty="0"/>
              <a:t>Examples of other rights you may have in houses, land and buildings may include a right as a tenant, an agricultural tenant, as a trustee or beneficiary of a trust, or through a liferent.</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10</a:t>
            </a:fld>
            <a:endParaRPr lang="en-GB" dirty="0"/>
          </a:p>
        </p:txBody>
      </p:sp>
    </p:spTree>
    <p:extLst>
      <p:ext uri="{BB962C8B-B14F-4D97-AF65-F5344CB8AC3E}">
        <p14:creationId xmlns:p14="http://schemas.microsoft.com/office/powerpoint/2010/main" val="3971076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Category 6</a:t>
            </a:r>
            <a:r>
              <a:rPr lang="en-GB" dirty="0"/>
              <a:t>: </a:t>
            </a:r>
            <a:r>
              <a:rPr lang="en-GB" b="1" dirty="0"/>
              <a:t>Interest in Shares and Securities: </a:t>
            </a:r>
            <a:r>
              <a:rPr lang="en-GB" dirty="0"/>
              <a:t> requirement to register an interest where:</a:t>
            </a:r>
          </a:p>
          <a:p>
            <a:r>
              <a:rPr lang="en-GB" dirty="0"/>
              <a:t>a) you own or have an interest in more than 1% of the issued share capital of the company or body; or</a:t>
            </a:r>
          </a:p>
          <a:p>
            <a:r>
              <a:rPr lang="en-GB" dirty="0"/>
              <a:t>b) where, at the relevant date, the market value of any shares and securities (in any one specific company or body) that you own, or have an interest in, is greater than £25,000.</a:t>
            </a:r>
          </a:p>
          <a:p>
            <a:r>
              <a:rPr lang="en-GB" dirty="0"/>
              <a:t>The ‘</a:t>
            </a:r>
            <a:r>
              <a:rPr lang="en-GB" b="1" dirty="0"/>
              <a:t>relevant date</a:t>
            </a:r>
            <a:r>
              <a:rPr lang="en-GB" dirty="0"/>
              <a:t>’ is defined in Annex B definitions as (a) the date on which you were appointed and (b) every April 5th following that date. </a:t>
            </a:r>
          </a:p>
          <a:p>
            <a:r>
              <a:rPr lang="en-GB" b="1" dirty="0"/>
              <a:t>This is </a:t>
            </a:r>
            <a:r>
              <a:rPr lang="en-GB" b="1"/>
              <a:t>provided that provided </a:t>
            </a:r>
            <a:r>
              <a:rPr lang="en-GB" b="1" dirty="0"/>
              <a:t>the shares and securities in question are significant to, relevant to or bear upon the work or operation of your </a:t>
            </a:r>
            <a:r>
              <a:rPr lang="en-GB" b="1"/>
              <a:t>public body.</a:t>
            </a:r>
            <a:endParaRPr lang="en-GB" b="1" dirty="0"/>
          </a:p>
          <a:p>
            <a:endParaRPr lang="en-GB" b="1" dirty="0"/>
          </a:p>
          <a:p>
            <a:r>
              <a:rPr lang="en-GB" b="1" dirty="0"/>
              <a:t>Category 7</a:t>
            </a:r>
            <a:r>
              <a:rPr lang="en-GB" dirty="0"/>
              <a:t>: </a:t>
            </a:r>
            <a:r>
              <a:rPr lang="en-GB" b="1" dirty="0"/>
              <a:t>Gifts &amp; Hospitality:</a:t>
            </a:r>
            <a:r>
              <a:rPr lang="en-GB" dirty="0"/>
              <a:t> As you are no longer allowed to accept any gifts or hospitality (other than under the very limited circumstances outlined under paragraph 3.15), there is no longer the need to register any gifts or hospitality.</a:t>
            </a:r>
          </a:p>
          <a:p>
            <a:endParaRPr lang="en-GB" dirty="0"/>
          </a:p>
          <a:p>
            <a:r>
              <a:rPr lang="en-GB" b="1" dirty="0"/>
              <a:t>Category 8</a:t>
            </a:r>
            <a:r>
              <a:rPr lang="en-GB" dirty="0"/>
              <a:t>: </a:t>
            </a:r>
            <a:r>
              <a:rPr lang="en-GB" b="1" dirty="0"/>
              <a:t>Non-Financial Interests: </a:t>
            </a:r>
            <a:r>
              <a:rPr lang="en-GB" b="0" dirty="0"/>
              <a:t>requirement to register relevant interests such as membership or holding office in public bodies, companies, clubs, societies and organisations such as trades unions and voluntary organisations of the objective test is met. The Code states that non-financial interests are those which members of the public, with knowledge of the relevant facts, might reasonably think could influence the your actions, speeches, votes or decision-making.</a:t>
            </a:r>
          </a:p>
          <a:p>
            <a:endParaRPr lang="en-GB" dirty="0"/>
          </a:p>
          <a:p>
            <a:r>
              <a:rPr lang="en-GB" b="1" dirty="0"/>
              <a:t>Category 9:</a:t>
            </a:r>
            <a:r>
              <a:rPr lang="en-GB" dirty="0"/>
              <a:t> </a:t>
            </a:r>
            <a:r>
              <a:rPr lang="en-GB" b="1" dirty="0"/>
              <a:t>Close Family Members: </a:t>
            </a:r>
            <a:r>
              <a:rPr lang="en-GB" b="0" dirty="0"/>
              <a:t>requirement to </a:t>
            </a:r>
            <a:r>
              <a:rPr lang="en-GB" dirty="0"/>
              <a:t>register the interests of any close family member who has transactions with your public body or is likely to have transactions or do business with it. This is to ensure there is transparency in respect of any potential influence that anyone close to you, as a member, may have over a transaction the public body has been involved in, which had an impact on its overall financial position. This is provision is aimed at ensuring the public body complies with accounting standards.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11</a:t>
            </a:fld>
            <a:endParaRPr lang="en-GB" dirty="0"/>
          </a:p>
        </p:txBody>
      </p:sp>
    </p:spTree>
    <p:extLst>
      <p:ext uri="{BB962C8B-B14F-4D97-AF65-F5344CB8AC3E}">
        <p14:creationId xmlns:p14="http://schemas.microsoft.com/office/powerpoint/2010/main" val="3227744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5: Outlines a three stage process for identifying and declaring interests.</a:t>
            </a:r>
          </a:p>
          <a:p>
            <a:endParaRPr lang="en-GB" dirty="0"/>
          </a:p>
          <a:p>
            <a:r>
              <a:rPr lang="en-GB" dirty="0"/>
              <a:t>The requirement to declare certain interests is a fundamental requirement of the Code. A failure to do so removes the opportunity for openness and transparency in a member’s role and denies members of the public the opportunity to consider whether a member’s interests may or may not influence their discussion and decision-making. </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12</a:t>
            </a:fld>
            <a:endParaRPr lang="en-GB" dirty="0"/>
          </a:p>
        </p:txBody>
      </p:sp>
    </p:spTree>
    <p:extLst>
      <p:ext uri="{BB962C8B-B14F-4D97-AF65-F5344CB8AC3E}">
        <p14:creationId xmlns:p14="http://schemas.microsoft.com/office/powerpoint/2010/main" val="2707938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Stage 1: Connection </a:t>
            </a:r>
            <a:r>
              <a:rPr lang="en-GB" dirty="0"/>
              <a:t>– this is any link between the matter being considered and you or a person or body you are associated with. This could be a family relationship or a social or professional contact. It would also include anything you have registered as an interest under Section 4 of the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Paragraph 5.4 of the Code outlines </a:t>
            </a:r>
            <a:r>
              <a:rPr lang="en-GB" b="1" dirty="0"/>
              <a:t>matters that are not considered a connection </a:t>
            </a:r>
            <a:r>
              <a:rPr lang="en-GB" dirty="0"/>
              <a:t>for the purpose of the Code. This includes </a:t>
            </a:r>
            <a:r>
              <a:rPr lang="en-GB" b="0" dirty="0"/>
              <a:t>simply having previous knowledge or experience of a matter</a:t>
            </a:r>
            <a:r>
              <a:rPr lang="en-GB" dirty="0"/>
              <a:t>. It also includes being a member of an outside body to which the you have been appointed or nominated by your public body (such as regional transport partnerships or a health and social care integration joint board.</a:t>
            </a:r>
          </a:p>
          <a:p>
            <a:endParaRPr lang="en-GB" dirty="0"/>
          </a:p>
          <a:p>
            <a:r>
              <a:rPr lang="en-GB" dirty="0"/>
              <a:t>This is unless the matter being considered by the public body is quasi-judicial or regulatory in nature (such as a decision to approve an application) and the outside body has involvement; or (ii) you have a personal conflict by reason of your actions or legal obligations. </a:t>
            </a:r>
          </a:p>
          <a:p>
            <a:endParaRPr lang="en-GB" dirty="0"/>
          </a:p>
          <a:p>
            <a:r>
              <a:rPr lang="en-GB" dirty="0"/>
              <a:t>Personal conflict:</a:t>
            </a:r>
          </a:p>
          <a:p>
            <a:r>
              <a:rPr lang="en-GB" dirty="0"/>
              <a:t>An example of where you have a </a:t>
            </a:r>
            <a:r>
              <a:rPr lang="en-GB" b="1" dirty="0"/>
              <a:t>personal conflict by way of a connection </a:t>
            </a:r>
            <a:r>
              <a:rPr lang="en-GB" dirty="0"/>
              <a:t>in this context (other than your membership of the outside body) would be where your partner works for the outside body, and the body is seeking funding from the public body for its operations that could have an impact on your partner’s job.</a:t>
            </a:r>
          </a:p>
          <a:p>
            <a:endParaRPr lang="en-GB" dirty="0"/>
          </a:p>
          <a:p>
            <a:r>
              <a:rPr lang="en-GB" dirty="0"/>
              <a:t>Examples of where you may have a </a:t>
            </a:r>
            <a:r>
              <a:rPr lang="en-GB" b="1" dirty="0"/>
              <a:t>personal conflict as a result of legal obligations </a:t>
            </a:r>
            <a:r>
              <a:rPr lang="en-GB" dirty="0"/>
              <a:t>would include where you are either a director of a company or a charity trustee. </a:t>
            </a:r>
          </a:p>
          <a:p>
            <a:endParaRPr lang="en-GB" dirty="0"/>
          </a:p>
          <a:p>
            <a:r>
              <a:rPr lang="en-GB" dirty="0"/>
              <a:t>An example of where you have a </a:t>
            </a:r>
            <a:r>
              <a:rPr lang="en-GB" b="1" dirty="0"/>
              <a:t>personal conflict by reason of your actions </a:t>
            </a:r>
            <a:r>
              <a:rPr lang="en-GB" dirty="0"/>
              <a:t>could be where, before being appointed to your board, you made critical comments in the press about another organisation’s wastefulness in terms of expenditure. Following your appointment, that organisation is now making a funding application to your public body. It is likely, in this situation, that your actions have resulted in you having a personal conflict.  </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13</a:t>
            </a:fld>
            <a:endParaRPr lang="en-GB" dirty="0"/>
          </a:p>
        </p:txBody>
      </p:sp>
    </p:spTree>
    <p:extLst>
      <p:ext uri="{BB962C8B-B14F-4D97-AF65-F5344CB8AC3E}">
        <p14:creationId xmlns:p14="http://schemas.microsoft.com/office/powerpoint/2010/main" val="502746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Stage 2: Interest </a:t>
            </a:r>
            <a:r>
              <a:rPr lang="en-GB" dirty="0"/>
              <a:t>- If you have a connection to a matter being discussed, you are required to apply the </a:t>
            </a:r>
            <a:r>
              <a:rPr lang="en-GB" b="1" dirty="0"/>
              <a:t>Objective Test</a:t>
            </a:r>
            <a:r>
              <a:rPr lang="en-GB" dirty="0"/>
              <a:t>. This is whether a member of the public, with knowledge of the relevant facts, would reasonably regard your connection to the matter as being sufficiently significant as to be likely to influence your discussion or decision-making. </a:t>
            </a:r>
          </a:p>
          <a:p>
            <a:endParaRPr lang="en-GB" dirty="0"/>
          </a:p>
          <a:p>
            <a:r>
              <a:rPr lang="en-GB" dirty="0"/>
              <a:t>If the test is met then it is an interest that requires to be declared.</a:t>
            </a:r>
          </a:p>
          <a:p>
            <a:endParaRPr lang="en-GB" dirty="0"/>
          </a:p>
          <a:p>
            <a:r>
              <a:rPr lang="en-GB" dirty="0"/>
              <a:t>The Code makes it clear that the requirement to disclose or declare interests applies both in formal and informal dealings with employees and other members (not just in formal board or committee meetings).</a:t>
            </a:r>
          </a:p>
          <a:p>
            <a:endParaRPr lang="en-GB" dirty="0"/>
          </a:p>
          <a:p>
            <a:r>
              <a:rPr lang="en-GB" b="1" dirty="0"/>
              <a:t>Stage 3: Participation</a:t>
            </a:r>
            <a:r>
              <a:rPr lang="en-GB" dirty="0"/>
              <a:t>. If you have a declarable interest you cannot participate in the discussion or any voting on the matter. You must leave the room (or if it is online then the online meeting). This is to ensure that you do not influence other members and / or to avoid any perception you could be doing so.</a:t>
            </a:r>
          </a:p>
          <a:p>
            <a:endParaRPr lang="en-GB" dirty="0"/>
          </a:p>
          <a:p>
            <a:r>
              <a:rPr lang="en-GB" dirty="0"/>
              <a:t>You are only required to provide enough information for those present to understand why you have a declarable interest.</a:t>
            </a:r>
          </a:p>
          <a:p>
            <a:endParaRPr lang="en-GB" dirty="0"/>
          </a:p>
          <a:p>
            <a:r>
              <a:rPr lang="en-GB" dirty="0"/>
              <a:t>The Code notes that, in some circumstances, a member may consider it is appropriate, for transparency reasons, to state publicly that while they have a connection to a matter, they do not consider it amounts to an interest (and to explain why). </a:t>
            </a:r>
          </a:p>
        </p:txBody>
      </p:sp>
      <p:sp>
        <p:nvSpPr>
          <p:cNvPr id="4" name="Slide Number Placeholder 3"/>
          <p:cNvSpPr>
            <a:spLocks noGrp="1"/>
          </p:cNvSpPr>
          <p:nvPr>
            <p:ph type="sldNum" sz="quarter" idx="5"/>
          </p:nvPr>
        </p:nvSpPr>
        <p:spPr/>
        <p:txBody>
          <a:bodyPr/>
          <a:lstStyle/>
          <a:p>
            <a:fld id="{A4258B54-C63B-4925-A69B-E90D3878C3C5}" type="slidenum">
              <a:rPr lang="en-GB" smtClean="0"/>
              <a:t>14</a:t>
            </a:fld>
            <a:endParaRPr lang="en-GB" dirty="0"/>
          </a:p>
        </p:txBody>
      </p:sp>
    </p:spTree>
    <p:extLst>
      <p:ext uri="{BB962C8B-B14F-4D97-AF65-F5344CB8AC3E}">
        <p14:creationId xmlns:p14="http://schemas.microsoft.com/office/powerpoint/2010/main" val="2492697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now distinguishes lobbying, from helping service users and community engagement. </a:t>
            </a:r>
            <a:r>
              <a:rPr lang="en-GB" b="0" dirty="0"/>
              <a:t>The Code explains that </a:t>
            </a:r>
            <a:r>
              <a:rPr lang="en-GB" b="1" dirty="0"/>
              <a:t>lobbying </a:t>
            </a:r>
            <a:r>
              <a:rPr lang="en-GB" b="0" dirty="0"/>
              <a:t>is where a member is approached by an individual or organisation who is seeking to influence them, in their capacity as a member of the public body, for financial gain or advantage.</a:t>
            </a:r>
          </a:p>
          <a:p>
            <a:endParaRPr lang="en-GB" b="0" dirty="0"/>
          </a:p>
          <a:p>
            <a:r>
              <a:rPr lang="en-GB" dirty="0"/>
              <a:t>The Code requires members to have regard to the </a:t>
            </a:r>
            <a:r>
              <a:rPr lang="en-GB" b="1" dirty="0"/>
              <a:t>objective test </a:t>
            </a:r>
            <a:r>
              <a:rPr lang="en-GB" dirty="0"/>
              <a:t>in deciding whether, and if so, how to respond to such lobbying. This is whether a member of the public, with knowledge of the relevant facts, would reasonably regard your conduct in responding to the lobbying as being likely to influence you or your public body’s decisions.</a:t>
            </a:r>
          </a:p>
          <a:p>
            <a:endParaRPr lang="en-GB" dirty="0"/>
          </a:p>
          <a:p>
            <a:r>
              <a:rPr lang="en-GB" dirty="0"/>
              <a:t>It is legitimate, in terms of the Code, for you to take up a service user’s enquiry with the relevant employee. You can ask questions about how a service has been delivered, and can seek information on progress on behalf of a service user, but you should be careful not to stray into operational management. </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15</a:t>
            </a:fld>
            <a:endParaRPr lang="en-GB" dirty="0"/>
          </a:p>
        </p:txBody>
      </p:sp>
    </p:spTree>
    <p:extLst>
      <p:ext uri="{BB962C8B-B14F-4D97-AF65-F5344CB8AC3E}">
        <p14:creationId xmlns:p14="http://schemas.microsoft.com/office/powerpoint/2010/main" val="853874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Annex A</a:t>
            </a:r>
            <a:r>
              <a:rPr lang="en-GB" dirty="0"/>
              <a:t>: is entitled “Breaches of the Code” and outlines:</a:t>
            </a:r>
          </a:p>
          <a:p>
            <a:r>
              <a:rPr lang="en-GB" dirty="0"/>
              <a:t>how complaints about potential breaches of the Code are investigated and adjudicated upon;</a:t>
            </a:r>
          </a:p>
          <a:p>
            <a:r>
              <a:rPr lang="en-GB" dirty="0"/>
              <a:t>the sanctions are available to the Standards Commission should it find a breach of the Code at a Hearing; and </a:t>
            </a:r>
          </a:p>
          <a:p>
            <a:r>
              <a:rPr lang="en-GB" dirty="0"/>
              <a:t>that the Standards Commission can impose an interim suspension while a complaint is being investigated.</a:t>
            </a:r>
          </a:p>
          <a:p>
            <a:endParaRPr lang="en-GB" dirty="0"/>
          </a:p>
          <a:p>
            <a:r>
              <a:rPr lang="en-GB" b="1" dirty="0"/>
              <a:t>Annex B</a:t>
            </a:r>
            <a:r>
              <a:rPr lang="en-GB" dirty="0"/>
              <a:t>: Contains some Definitions in order to provide further clarity.</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16</a:t>
            </a:fld>
            <a:endParaRPr lang="en-GB" dirty="0"/>
          </a:p>
        </p:txBody>
      </p:sp>
    </p:spTree>
    <p:extLst>
      <p:ext uri="{BB962C8B-B14F-4D97-AF65-F5344CB8AC3E}">
        <p14:creationId xmlns:p14="http://schemas.microsoft.com/office/powerpoint/2010/main" val="1668858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Standards Commission’s has produced Guidance on the Code. The Guidance includes numerous illustrations and case examples – some are taken from real cases in Scotland, Wales and Northern Ireland, and some are made-up scenarios. It has also produced Advice Notes for members on the topics listed. Again these are intended to help you interpret the Code’s provisions.</a:t>
            </a:r>
          </a:p>
        </p:txBody>
      </p:sp>
      <p:sp>
        <p:nvSpPr>
          <p:cNvPr id="4" name="Slide Number Placeholder 3"/>
          <p:cNvSpPr>
            <a:spLocks noGrp="1"/>
          </p:cNvSpPr>
          <p:nvPr>
            <p:ph type="sldNum" sz="quarter" idx="5"/>
          </p:nvPr>
        </p:nvSpPr>
        <p:spPr/>
        <p:txBody>
          <a:bodyPr/>
          <a:lstStyle/>
          <a:p>
            <a:fld id="{A4258B54-C63B-4925-A69B-E90D3878C3C5}" type="slidenum">
              <a:rPr lang="en-GB" smtClean="0"/>
              <a:t>17</a:t>
            </a:fld>
            <a:endParaRPr lang="en-GB" dirty="0"/>
          </a:p>
        </p:txBody>
      </p:sp>
    </p:spTree>
    <p:extLst>
      <p:ext uri="{BB962C8B-B14F-4D97-AF65-F5344CB8AC3E}">
        <p14:creationId xmlns:p14="http://schemas.microsoft.com/office/powerpoint/2010/main" val="2389880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Guidance and Advice Notes are available on the Standards Commission’s website, along with information about forthcoming Hearings and written decisions of Hearings that have been held.</a:t>
            </a:r>
          </a:p>
        </p:txBody>
      </p:sp>
      <p:sp>
        <p:nvSpPr>
          <p:cNvPr id="4" name="Slide Number Placeholder 3"/>
          <p:cNvSpPr>
            <a:spLocks noGrp="1"/>
          </p:cNvSpPr>
          <p:nvPr>
            <p:ph type="sldNum" sz="quarter" idx="5"/>
          </p:nvPr>
        </p:nvSpPr>
        <p:spPr/>
        <p:txBody>
          <a:bodyPr/>
          <a:lstStyle/>
          <a:p>
            <a:fld id="{A4258B54-C63B-4925-A69B-E90D3878C3C5}" type="slidenum">
              <a:rPr lang="en-GB" smtClean="0"/>
              <a:t>18</a:t>
            </a:fld>
            <a:endParaRPr lang="en-GB" dirty="0"/>
          </a:p>
        </p:txBody>
      </p:sp>
    </p:spTree>
    <p:extLst>
      <p:ext uri="{BB962C8B-B14F-4D97-AF65-F5344CB8AC3E}">
        <p14:creationId xmlns:p14="http://schemas.microsoft.com/office/powerpoint/2010/main" val="91205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8B54-C63B-4925-A69B-E90D3878C3C5}" type="slidenum">
              <a:rPr lang="en-GB" smtClean="0"/>
              <a:t>2</a:t>
            </a:fld>
            <a:endParaRPr lang="en-GB" dirty="0"/>
          </a:p>
        </p:txBody>
      </p:sp>
    </p:spTree>
    <p:extLst>
      <p:ext uri="{BB962C8B-B14F-4D97-AF65-F5344CB8AC3E}">
        <p14:creationId xmlns:p14="http://schemas.microsoft.com/office/powerpoint/2010/main" val="413435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Introduction Section notes that members are required to comply with the substantive provisions of this Code, being sections 3 to 6 inclusive.</a:t>
            </a:r>
          </a:p>
          <a:p>
            <a:endParaRPr lang="en-GB" dirty="0"/>
          </a:p>
          <a:p>
            <a:r>
              <a:rPr lang="en-GB" dirty="0"/>
              <a:t>This is in all situations and at all times where you are acting as a member, have referred to yourself as a member or could objectively be considered to be acting as a member of the public body.</a:t>
            </a: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The introduction section emphasises that it is a member’s personal responsibility to be familiar and to comply with the provisions of the Code, the law and their public body’s rules, standing orders and regulations. It provides that members will not, at any time, advocate or encourage any action that is contrary to the Code.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Members are urged to seek advice if they are uncertain as to how the Code applies or need help in interpreting any of its provisions.</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3</a:t>
            </a:fld>
            <a:endParaRPr lang="en-GB" dirty="0"/>
          </a:p>
        </p:txBody>
      </p:sp>
    </p:spTree>
    <p:extLst>
      <p:ext uri="{BB962C8B-B14F-4D97-AF65-F5344CB8AC3E}">
        <p14:creationId xmlns:p14="http://schemas.microsoft.com/office/powerpoint/2010/main" val="2931386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1 provides more information about when the Code will apply. The Code does not apply to a member’s private or family life. It only applies when you are acting as a member, have identified yourself as a member </a:t>
            </a:r>
            <a:r>
              <a:rPr lang="en-GB" b="0" dirty="0">
                <a:highlight>
                  <a:srgbClr val="FFFF00"/>
                </a:highlight>
              </a:rPr>
              <a:t>and / or </a:t>
            </a:r>
            <a:r>
              <a:rPr lang="en-GB" dirty="0"/>
              <a:t>when you could reasonably be regarded as acting as such.</a:t>
            </a:r>
          </a:p>
          <a:p>
            <a:endParaRPr lang="en-GB" dirty="0"/>
          </a:p>
          <a:p>
            <a:r>
              <a:rPr lang="en-GB" dirty="0"/>
              <a:t>In determining whether the Code applies, the Standards Commission will apply an objective test and will consider whether a member of the public, with knowledge of the relevant facts, would reasonably consider that the individual was acting as a member of the public body at the time of the events in question. The Code states this can include when members are engaging in online activity. </a:t>
            </a:r>
          </a:p>
          <a:p>
            <a:endParaRPr lang="en-GB" dirty="0"/>
          </a:p>
          <a:p>
            <a:r>
              <a:rPr lang="en-GB" dirty="0"/>
              <a:t>This does not mean that members are prevented from expressing views – rather that they are required to do so in a way that is compatible with the substantive provisions of the Code, being Sections 3 - 6 inclusive. This includes the requirement to behave with courtesy and respect, and to maintain confidentiality.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4</a:t>
            </a:fld>
            <a:endParaRPr lang="en-GB" dirty="0"/>
          </a:p>
        </p:txBody>
      </p:sp>
    </p:spTree>
    <p:extLst>
      <p:ext uri="{BB962C8B-B14F-4D97-AF65-F5344CB8AC3E}">
        <p14:creationId xmlns:p14="http://schemas.microsoft.com/office/powerpoint/2010/main" val="156735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2 now states that a breach of one or more of the key principles does not, in itself, constitute evidence of a breach of the Code. However, it notes that the key principles can be used by the Ethical Standards Commissioner’s office (in its investigatory role) and the Standards Commission (in its adjudicatory role) to assist with interpretation of alleged breaches of the substantive sections of the Code.</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5</a:t>
            </a:fld>
            <a:endParaRPr lang="en-GB" dirty="0"/>
          </a:p>
        </p:txBody>
      </p:sp>
    </p:spTree>
    <p:extLst>
      <p:ext uri="{BB962C8B-B14F-4D97-AF65-F5344CB8AC3E}">
        <p14:creationId xmlns:p14="http://schemas.microsoft.com/office/powerpoint/2010/main" val="17127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makes it clear that the requirement for members to treat everyone with courtesy and respect includes in person, in writing, at meetings and when they are online. </a:t>
            </a:r>
          </a:p>
          <a:p>
            <a:endParaRPr lang="en-GB" dirty="0"/>
          </a:p>
          <a:p>
            <a:r>
              <a:rPr lang="en-GB" dirty="0"/>
              <a:t>Paragraph 3.2 provides that members must not discriminate unlawfully and should advance equality of opportunity.</a:t>
            </a:r>
          </a:p>
          <a:p>
            <a:endParaRPr lang="en-GB" dirty="0"/>
          </a:p>
          <a:p>
            <a:r>
              <a:rPr lang="en-GB" dirty="0"/>
              <a:t>The Code notes that disrespect, bullying and harassment can be:</a:t>
            </a:r>
          </a:p>
          <a:p>
            <a:r>
              <a:rPr lang="en-GB" dirty="0"/>
              <a:t>a) a one-off incident, </a:t>
            </a:r>
          </a:p>
          <a:p>
            <a:r>
              <a:rPr lang="en-GB" dirty="0"/>
              <a:t>b) part of a cumulative course of conduct; </a:t>
            </a:r>
          </a:p>
          <a:p>
            <a:r>
              <a:rPr lang="en-GB" dirty="0"/>
              <a:t>c) a pattern of behaviour; and</a:t>
            </a:r>
          </a:p>
          <a:p>
            <a:r>
              <a:rPr lang="en-GB" dirty="0"/>
              <a:t>d) physical, verbal and non-verbal conduct.</a:t>
            </a:r>
          </a:p>
          <a:p>
            <a:r>
              <a:rPr lang="en-GB" dirty="0"/>
              <a:t>It notes that it is the impact of the behaviour, not the intent, that is the key.</a:t>
            </a:r>
          </a:p>
          <a:p>
            <a:endParaRPr lang="en-GB" dirty="0"/>
          </a:p>
          <a:p>
            <a:r>
              <a:rPr lang="en-GB" dirty="0"/>
              <a:t>The Code further states that members must not undermine any individual employee or group of employees, or raise concerns about their performance, conduct or capability in public. This provision does not prevent you from scrutinising the performance of a team or service. Instead, it precludes you from making any public criticism, which is personalised in nature, about an individual employee or identifiable group of employees.</a:t>
            </a:r>
          </a:p>
          <a:p>
            <a:endParaRPr lang="en-GB" dirty="0"/>
          </a:p>
          <a:p>
            <a:r>
              <a:rPr lang="en-GB" dirty="0"/>
              <a:t> It notes that members must not take, or seek to take, unfair advantage of their position in their dealings with employees; and provides that they must not bring any undue influence to bear on employees to take a certain action. The provision prohibits members from asking or directing an employee to do something that they know, or should reasonably know, could compromise the employee or prevent them from undertaking their duties properly and appropriately. </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6</a:t>
            </a:fld>
            <a:endParaRPr lang="en-GB" dirty="0"/>
          </a:p>
        </p:txBody>
      </p:sp>
    </p:spTree>
    <p:extLst>
      <p:ext uri="{BB962C8B-B14F-4D97-AF65-F5344CB8AC3E}">
        <p14:creationId xmlns:p14="http://schemas.microsoft.com/office/powerpoint/2010/main" val="68243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none" strike="noStrike" kern="1200" dirty="0">
                <a:solidFill>
                  <a:schemeClr val="tx1"/>
                </a:solidFill>
                <a:effectLst/>
                <a:latin typeface="+mn-lt"/>
                <a:ea typeface="+mn-ea"/>
                <a:cs typeface="+mn-cs"/>
              </a:rPr>
              <a:t>Collective Responsibility</a:t>
            </a:r>
          </a:p>
          <a:p>
            <a:pPr lvl="0"/>
            <a:r>
              <a:rPr lang="en-US" sz="1200" u="none" strike="noStrike" kern="1200" dirty="0">
                <a:solidFill>
                  <a:schemeClr val="tx1"/>
                </a:solidFill>
                <a:effectLst/>
                <a:latin typeface="+mn-lt"/>
                <a:ea typeface="+mn-ea"/>
                <a:cs typeface="+mn-cs"/>
              </a:rPr>
              <a:t>The provision in the Code concerning collective responsibility is not intended to inhibit or reduce private discussion by members in matters of decision-making and corporate responsibility. However, </a:t>
            </a:r>
            <a:r>
              <a:rPr lang="en-GB" sz="1200" u="none" strike="noStrike" kern="1200" dirty="0">
                <a:solidFill>
                  <a:schemeClr val="tx1"/>
                </a:solidFill>
                <a:effectLst/>
                <a:latin typeface="+mn-lt"/>
                <a:ea typeface="+mn-ea"/>
                <a:cs typeface="+mn-cs"/>
              </a:rPr>
              <a:t>as a member, while you should be ready to offer constructive challenge, you must share collective responsibility for decisions taken by the board of your public body as a whole once such decisions have been made. </a:t>
            </a:r>
          </a:p>
          <a:p>
            <a:r>
              <a:rPr lang="en-GB" sz="1200" kern="1200" dirty="0">
                <a:solidFill>
                  <a:schemeClr val="tx1"/>
                </a:solidFill>
                <a:effectLst/>
                <a:latin typeface="+mn-lt"/>
                <a:ea typeface="+mn-ea"/>
                <a:cs typeface="+mn-cs"/>
              </a:rPr>
              <a:t> </a:t>
            </a:r>
          </a:p>
          <a:p>
            <a:pPr lvl="0"/>
            <a:r>
              <a:rPr lang="en-GB" sz="1200" u="none" strike="noStrike" kern="1200" dirty="0">
                <a:solidFill>
                  <a:schemeClr val="tx1"/>
                </a:solidFill>
                <a:effectLst/>
                <a:latin typeface="+mn-lt"/>
                <a:ea typeface="+mn-ea"/>
                <a:cs typeface="+mn-cs"/>
              </a:rPr>
              <a:t>If you fundamentally disagree with the decision taken by your board, then you have the option of recording your concerns in the minutes of the board meeting. If you remain discontented, you may wish to ask the Chair of your board for a meeting to discuss your concerns. Ultimately, though, if your concerns are not resolved to your satisfaction and you cannot accept and support the collective decision of your board, you may wish to consider whether it is appropriate to resign. </a:t>
            </a:r>
          </a:p>
          <a:p>
            <a:r>
              <a:rPr lang="en-GB" sz="1200" kern="1200" dirty="0">
                <a:solidFill>
                  <a:schemeClr val="tx1"/>
                </a:solidFill>
                <a:effectLst/>
                <a:latin typeface="+mn-lt"/>
                <a:ea typeface="+mn-ea"/>
                <a:cs typeface="+mn-cs"/>
              </a:rPr>
              <a:t> </a:t>
            </a:r>
            <a:endParaRPr lang="en-GB" dirty="0"/>
          </a:p>
          <a:p>
            <a:r>
              <a:rPr lang="en-GB" b="1" dirty="0"/>
              <a:t>Gifts &amp; Hospitality</a:t>
            </a:r>
          </a:p>
          <a:p>
            <a:r>
              <a:rPr lang="en-GB" dirty="0"/>
              <a:t>The provisions on gifts and hospitality are designed to avoid any perception that members are using their role to obtain access to benefits that members of the public would otherwise be expected to pay for, and also to prevent them from being influenced (inadvertently or otherwise) into making decisions for reasons other than the public interest.</a:t>
            </a:r>
          </a:p>
          <a:p>
            <a:endParaRPr lang="en-GB" dirty="0"/>
          </a:p>
          <a:p>
            <a:r>
              <a:rPr lang="en-GB" dirty="0"/>
              <a:t>The Code makes it clear that the default position is that you should refuse all offers of gifts &amp; hospitality, except in very limited circumstances which are listed at paragraph </a:t>
            </a:r>
            <a:r>
              <a:rPr lang="en-GB" b="1" dirty="0"/>
              <a:t>3.15</a:t>
            </a:r>
            <a:r>
              <a:rPr lang="en-GB" dirty="0"/>
              <a:t>. It should be noted that acceptance can include accepting the </a:t>
            </a:r>
            <a:r>
              <a:rPr lang="en-GB" i="1" dirty="0"/>
              <a:t>promise</a:t>
            </a:r>
            <a:r>
              <a:rPr lang="en-GB" dirty="0"/>
              <a:t> of a gift or hospitality.</a:t>
            </a:r>
          </a:p>
          <a:p>
            <a:endParaRPr lang="en-GB" dirty="0"/>
          </a:p>
          <a:p>
            <a:r>
              <a:rPr lang="en-GB" dirty="0"/>
              <a:t>The exceptions under paragraph </a:t>
            </a:r>
            <a:r>
              <a:rPr lang="en-GB" b="1" dirty="0"/>
              <a:t>3.15 </a:t>
            </a:r>
            <a:r>
              <a:rPr lang="en-GB" dirty="0"/>
              <a:t>are:</a:t>
            </a:r>
          </a:p>
          <a:p>
            <a:r>
              <a:rPr lang="en-GB" dirty="0"/>
              <a:t>a) minor items or tokens of modest intrinsic value offered on an infrequent basis (such as a pen or a notepad).</a:t>
            </a:r>
          </a:p>
          <a:p>
            <a:r>
              <a:rPr lang="en-GB" dirty="0"/>
              <a:t>b) a gift being offered to the public body;</a:t>
            </a:r>
          </a:p>
          <a:p>
            <a:r>
              <a:rPr lang="en-GB" dirty="0"/>
              <a:t>c) hospitality that would reasonably be associated with your duties as a member (such as tea or coffee at a local event, or a buffet lunch included at a training event or conference); or</a:t>
            </a:r>
          </a:p>
          <a:p>
            <a:r>
              <a:rPr lang="en-GB" dirty="0"/>
              <a:t>d) hospitality that has been approved in advance by your public body. </a:t>
            </a:r>
          </a:p>
          <a:p>
            <a:endParaRPr lang="en-GB" dirty="0"/>
          </a:p>
          <a:p>
            <a:r>
              <a:rPr lang="en-GB" dirty="0"/>
              <a:t>In considering whether an offer of gift or hospitality may fall within one of these exceptions, you will be required to consider an objective test. This is whether a member of the public, with knowledge of the relevant facts, would reasonably consider that acceptance of the gift or hospitality might lead you to being influenced in your discussion or decision-making.</a:t>
            </a:r>
          </a:p>
          <a:p>
            <a:endParaRPr lang="en-GB" dirty="0"/>
          </a:p>
          <a:p>
            <a:r>
              <a:rPr lang="en-GB" dirty="0"/>
              <a:t>You are required to advise your Standards Officer promptly if you are offered (but refuse) any gift or hospitality of any significant value and / or if you are offered any gift or hospitality from the same source on a repeated basis (so that the public body can monitor this).</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7</a:t>
            </a:fld>
            <a:endParaRPr lang="en-GB" dirty="0"/>
          </a:p>
        </p:txBody>
      </p:sp>
    </p:spTree>
    <p:extLst>
      <p:ext uri="{BB962C8B-B14F-4D97-AF65-F5344CB8AC3E}">
        <p14:creationId xmlns:p14="http://schemas.microsoft.com/office/powerpoint/2010/main" val="69937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notes that confidential information can include discussions, documents and information which is not yet public or which is never intended to be public.</a:t>
            </a:r>
          </a:p>
          <a:p>
            <a:endParaRPr lang="en-GB" dirty="0"/>
          </a:p>
          <a:p>
            <a:r>
              <a:rPr lang="en-GB" dirty="0"/>
              <a:t>The Code notes that you should assume that you cannot disclose confidential information, or information which should reasonably be regarded as being of a confidential or of a private nature, without the express consent of a person or body authorised to give such consent. If you cannot obtain such express consent, you should assume it is not given.</a:t>
            </a:r>
          </a:p>
          <a:p>
            <a:endParaRPr lang="en-GB" dirty="0"/>
          </a:p>
          <a:p>
            <a:r>
              <a:rPr lang="en-GB" dirty="0"/>
              <a:t>Paragraph 3.24 states that members are only to use confidential information to undertake their duties as a member of the public body. You must not use it in any way for personal advantage or to discredit the public body (even if you are of the view that the information should be publicly available).</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8</a:t>
            </a:fld>
            <a:endParaRPr lang="en-GB" dirty="0"/>
          </a:p>
        </p:txBody>
      </p:sp>
    </p:spTree>
    <p:extLst>
      <p:ext uri="{BB962C8B-B14F-4D97-AF65-F5344CB8AC3E}">
        <p14:creationId xmlns:p14="http://schemas.microsoft.com/office/powerpoint/2010/main" val="94399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recognised that some public bodies may allow occasional personal use of public body provided equipment, such as laptops, mobile telephones and tablets. You should adhere to your public body’s policies on such matters as the use of IT and other equipment for personal and official purposes and any protocols on communications such as press releases. </a:t>
            </a:r>
          </a:p>
          <a:p>
            <a:endParaRPr lang="en-GB" dirty="0"/>
          </a:p>
          <a:p>
            <a:r>
              <a:rPr lang="en-GB" dirty="0"/>
              <a:t>The Code forbids the ‘imprudent’ use of the public body’s facilities. Given the importance of achieving best value, it is important that members are not seen to be using facilities irresponsibly or in such a way that money is wasted. An example of this could be printing documents unnecessarily.</a:t>
            </a:r>
          </a:p>
          <a:p>
            <a:endParaRPr lang="en-GB" dirty="0"/>
          </a:p>
          <a:p>
            <a:r>
              <a:rPr lang="en-GB" dirty="0"/>
              <a:t>As a member, you must not only avoid conduct which seeks to further your own particular interests, or the personal interests of others, but you must also avoid conduct that may give the impression you are seeking preferential treatment.</a:t>
            </a:r>
          </a:p>
          <a:p>
            <a:endParaRPr lang="en-GB" dirty="0"/>
          </a:p>
          <a:p>
            <a:r>
              <a:rPr lang="en-GB" dirty="0"/>
              <a:t>The test is not only whether it is your intention to seek preferential treatment but also whether a member of the public, with knowledge of all the relevant facts, would reasonably consider that preferential treatment was being sought. You should note that seeking preferential treatment can be a breach of the Code, regardless of whether any action is taken as a result. Factors to consider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you are asking employees to act in a way that suggests you are seeking preferential treatment for yourself or others;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you are asking an employee to undertake work or do a task that is </a:t>
            </a:r>
            <a:r>
              <a:rPr lang="en-US" sz="1200" kern="1200" dirty="0" err="1">
                <a:solidFill>
                  <a:schemeClr val="tx1"/>
                </a:solidFill>
                <a:effectLst/>
                <a:latin typeface="+mn-lt"/>
                <a:ea typeface="+mn-ea"/>
                <a:cs typeface="+mn-cs"/>
              </a:rPr>
              <a:t>outwith</a:t>
            </a:r>
            <a:r>
              <a:rPr lang="en-US" sz="1200" kern="1200" dirty="0">
                <a:solidFill>
                  <a:schemeClr val="tx1"/>
                </a:solidFill>
                <a:effectLst/>
                <a:latin typeface="+mn-lt"/>
                <a:ea typeface="+mn-ea"/>
                <a:cs typeface="+mn-cs"/>
              </a:rPr>
              <a:t> their normal duties (unless prior approval has been given by the employee’s line manager).</a:t>
            </a:r>
          </a:p>
          <a:p>
            <a:pPr lvl="0"/>
            <a:r>
              <a:rPr lang="en-US" sz="1200" kern="1200" dirty="0">
                <a:solidFill>
                  <a:schemeClr val="tx1"/>
                </a:solidFill>
                <a:effectLst/>
                <a:latin typeface="+mn-lt"/>
                <a:ea typeface="+mn-ea"/>
                <a:cs typeface="+mn-cs"/>
              </a:rPr>
              <a:t>As a member, you are in a position of influence and, as such, it may be difficult for an employee to refuse a request, even if they have concerns that it may not be appropriate for them to agree.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9</a:t>
            </a:fld>
            <a:endParaRPr lang="en-GB" dirty="0"/>
          </a:p>
        </p:txBody>
      </p:sp>
    </p:spTree>
    <p:extLst>
      <p:ext uri="{BB962C8B-B14F-4D97-AF65-F5344CB8AC3E}">
        <p14:creationId xmlns:p14="http://schemas.microsoft.com/office/powerpoint/2010/main" val="1576013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5528" y="0"/>
            <a:ext cx="6353549"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ctrTitle"/>
          </p:nvPr>
        </p:nvSpPr>
        <p:spPr>
          <a:xfrm>
            <a:off x="0" y="1886628"/>
            <a:ext cx="6288021" cy="2170345"/>
          </a:xfrm>
        </p:spPr>
        <p:txBody>
          <a:bodyPr/>
          <a:lstStyle>
            <a:lvl1pPr>
              <a:defRPr>
                <a:solidFill>
                  <a:srgbClr val="131F4B"/>
                </a:solidFill>
              </a:defRPr>
            </a:lvl1pPr>
          </a:lstStyle>
          <a:p>
            <a:r>
              <a:rPr lang="en-US"/>
              <a:t>Click to edit Master title style</a:t>
            </a:r>
            <a:endParaRPr lang="en-GB" dirty="0"/>
          </a:p>
        </p:txBody>
      </p:sp>
      <p:sp>
        <p:nvSpPr>
          <p:cNvPr id="3" name="Subtitle 2"/>
          <p:cNvSpPr>
            <a:spLocks noGrp="1"/>
          </p:cNvSpPr>
          <p:nvPr>
            <p:ph type="subTitle" idx="1"/>
          </p:nvPr>
        </p:nvSpPr>
        <p:spPr>
          <a:xfrm>
            <a:off x="6288021" y="3886200"/>
            <a:ext cx="5903979" cy="1752600"/>
          </a:xfrm>
        </p:spPr>
        <p:txBody>
          <a:bodyPr/>
          <a:lstStyle>
            <a:lvl1pPr marL="0" indent="0" algn="ctr">
              <a:buNone/>
              <a:defRPr>
                <a:solidFill>
                  <a:srgbClr val="131F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a:extLst>
              <a:ext uri="{FF2B5EF4-FFF2-40B4-BE49-F238E27FC236}">
                <a16:creationId xmlns:a16="http://schemas.microsoft.com/office/drawing/2014/main" id="{31A8A5DE-9CF3-45A6-BD90-2285A5E86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3130" y="188640"/>
            <a:ext cx="3413760" cy="1472184"/>
          </a:xfrm>
          <a:prstGeom prst="rect">
            <a:avLst/>
          </a:prstGeom>
        </p:spPr>
      </p:pic>
    </p:spTree>
    <p:extLst>
      <p:ext uri="{BB962C8B-B14F-4D97-AF65-F5344CB8AC3E}">
        <p14:creationId xmlns:p14="http://schemas.microsoft.com/office/powerpoint/2010/main" val="367609660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descr="G:\4 - Office Management\Stationery\SCS Logos\STD COMM roundel 2 red.jpg"/>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p:nvPr>
        </p:nvSpPr>
        <p:spPr>
          <a:xfrm>
            <a:off x="1391478" y="274638"/>
            <a:ext cx="10286933" cy="1143000"/>
          </a:xfrm>
        </p:spPr>
        <p:txBody>
          <a:bodyPr/>
          <a:lstStyle>
            <a:lvl1pPr algn="l">
              <a:defRPr b="1">
                <a:solidFill>
                  <a:srgbClr val="131F4B"/>
                </a:solidFill>
              </a:defRPr>
            </a:lvl1pPr>
          </a:lstStyle>
          <a:p>
            <a:r>
              <a:rPr lang="en-US"/>
              <a:t>Click to edit Master title style</a:t>
            </a:r>
            <a:endParaRPr lang="en-GB" dirty="0"/>
          </a:p>
        </p:txBody>
      </p:sp>
      <p:sp>
        <p:nvSpPr>
          <p:cNvPr id="3" name="Content Placeholder 2"/>
          <p:cNvSpPr>
            <a:spLocks noGrp="1"/>
          </p:cNvSpPr>
          <p:nvPr>
            <p:ph idx="1"/>
          </p:nvPr>
        </p:nvSpPr>
        <p:spPr>
          <a:xfrm>
            <a:off x="1391658" y="1412776"/>
            <a:ext cx="10286933" cy="5040560"/>
          </a:xfrm>
        </p:spPr>
        <p:txBody>
          <a:bodyPr/>
          <a:lstStyle>
            <a:lvl1pPr>
              <a:defRPr baseline="0">
                <a:solidFill>
                  <a:srgbClr val="7030A0"/>
                </a:solidFill>
              </a:defRPr>
            </a:lvl1pPr>
            <a:lvl2pPr>
              <a:defRPr>
                <a:solidFill>
                  <a:srgbClr val="131F4B"/>
                </a:solidFill>
              </a:defRPr>
            </a:lvl2pPr>
            <a:lvl3pPr>
              <a:defRPr>
                <a:solidFill>
                  <a:srgbClr val="131F4B"/>
                </a:solidFill>
              </a:defRPr>
            </a:lvl3pPr>
            <a:lvl4pPr>
              <a:defRPr>
                <a:solidFill>
                  <a:srgbClr val="131F4B"/>
                </a:solidFill>
              </a:defRPr>
            </a:lvl4pPr>
            <a:lvl5pPr>
              <a:defRPr>
                <a:solidFill>
                  <a:srgbClr val="131F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5008517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BD32BC-B26A-4FAA-9A0A-535AFB6E7580}" type="slidenum">
              <a:rPr lang="en-GB" smtClean="0"/>
              <a:t>‹#›</a:t>
            </a:fld>
            <a:endParaRPr lang="en-GB" dirty="0"/>
          </a:p>
        </p:txBody>
      </p:sp>
      <p:sp>
        <p:nvSpPr>
          <p:cNvPr id="9" name="Rectangle 8"/>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Text Placeholder 2"/>
          <p:cNvSpPr>
            <a:spLocks noGrp="1"/>
          </p:cNvSpPr>
          <p:nvPr>
            <p:ph type="body" idx="1"/>
          </p:nvPr>
        </p:nvSpPr>
        <p:spPr>
          <a:xfrm>
            <a:off x="1295466" y="2906713"/>
            <a:ext cx="1003081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295466" y="4406901"/>
            <a:ext cx="10030817" cy="1362075"/>
          </a:xfrm>
        </p:spPr>
        <p:txBody>
          <a:bodyPr anchor="t"/>
          <a:lstStyle>
            <a:lvl1pPr algn="l">
              <a:defRPr sz="4000" b="1" cap="all">
                <a:solidFill>
                  <a:srgbClr val="131F4B"/>
                </a:solidFill>
              </a:defRPr>
            </a:lvl1pPr>
          </a:lstStyle>
          <a:p>
            <a:r>
              <a:rPr lang="en-US"/>
              <a:t>Click to edit Master title style</a:t>
            </a:r>
            <a:endParaRPr lang="en-GB" dirty="0"/>
          </a:p>
        </p:txBody>
      </p:sp>
      <p:pic>
        <p:nvPicPr>
          <p:cNvPr id="8" name="Picture 2" descr="G:\4 - Office Management\Stationery\SCS Logos\STD COMM roundel 2 red.jpg">
            <a:extLst>
              <a:ext uri="{FF2B5EF4-FFF2-40B4-BE49-F238E27FC236}">
                <a16:creationId xmlns:a16="http://schemas.microsoft.com/office/drawing/2014/main" id="{C905F332-46E3-4BCA-B32B-57A96E4E6A80}"/>
              </a:ext>
            </a:extLst>
          </p:cNvPr>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5769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7686" y="1600201"/>
            <a:ext cx="5088565" cy="4525963"/>
          </a:xfrm>
        </p:spPr>
        <p:txBody>
          <a:bodyPr/>
          <a:lstStyle>
            <a:lvl1pPr>
              <a:defRPr sz="2800" baseline="0">
                <a:solidFill>
                  <a:srgbClr val="7030A0"/>
                </a:solidFill>
              </a:defRPr>
            </a:lvl1pPr>
            <a:lvl2pPr>
              <a:defRPr sz="2400">
                <a:solidFill>
                  <a:srgbClr val="131F4B"/>
                </a:solidFill>
              </a:defRPr>
            </a:lvl2pPr>
            <a:lvl3pPr>
              <a:defRPr sz="2000">
                <a:solidFill>
                  <a:srgbClr val="131F4B"/>
                </a:solidFill>
              </a:defRPr>
            </a:lvl3pPr>
            <a:lvl4pPr>
              <a:defRPr sz="1800">
                <a:solidFill>
                  <a:srgbClr val="131F4B"/>
                </a:solidFill>
              </a:defRPr>
            </a:lvl4pPr>
            <a:lvl5pPr>
              <a:defRPr sz="1800">
                <a:solidFill>
                  <a:srgbClr val="131F4B"/>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3FBD32BC-B26A-4FAA-9A0A-535AFB6E7580}" type="slidenum">
              <a:rPr lang="en-GB" smtClean="0"/>
              <a:t>‹#›</a:t>
            </a:fld>
            <a:endParaRPr lang="en-GB" dirty="0"/>
          </a:p>
        </p:txBody>
      </p:sp>
      <p:sp>
        <p:nvSpPr>
          <p:cNvPr id="10" name="Rectangle 9"/>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4" name="Content Placeholder 3"/>
          <p:cNvSpPr>
            <a:spLocks noGrp="1"/>
          </p:cNvSpPr>
          <p:nvPr>
            <p:ph sz="half" idx="2"/>
          </p:nvPr>
        </p:nvSpPr>
        <p:spPr>
          <a:xfrm>
            <a:off x="6946304" y="1600201"/>
            <a:ext cx="4718315" cy="4525963"/>
          </a:xfrm>
        </p:spPr>
        <p:txBody>
          <a:bodyPr/>
          <a:lstStyle>
            <a:lvl1pPr>
              <a:defRPr sz="2800" baseline="0">
                <a:solidFill>
                  <a:srgbClr val="7030A0"/>
                </a:solidFill>
              </a:defRPr>
            </a:lvl1pPr>
            <a:lvl2pPr>
              <a:defRPr sz="2400">
                <a:solidFill>
                  <a:srgbClr val="131F4B"/>
                </a:solidFill>
              </a:defRPr>
            </a:lvl2pPr>
            <a:lvl3pPr>
              <a:defRPr sz="2000">
                <a:solidFill>
                  <a:srgbClr val="131F4B"/>
                </a:solidFill>
              </a:defRPr>
            </a:lvl3pPr>
            <a:lvl4pPr>
              <a:defRPr sz="1800">
                <a:solidFill>
                  <a:srgbClr val="131F4B"/>
                </a:solidFill>
              </a:defRPr>
            </a:lvl4pPr>
            <a:lvl5pPr>
              <a:defRPr sz="1800">
                <a:solidFill>
                  <a:srgbClr val="131F4B"/>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377686" y="274638"/>
            <a:ext cx="10286933" cy="1143000"/>
          </a:xfrm>
        </p:spPr>
        <p:txBody>
          <a:bodyPr/>
          <a:lstStyle>
            <a:lvl1pPr algn="l">
              <a:defRPr b="1">
                <a:solidFill>
                  <a:srgbClr val="131F4B"/>
                </a:solidFill>
              </a:defRPr>
            </a:lvl1pPr>
          </a:lstStyle>
          <a:p>
            <a:r>
              <a:rPr lang="en-US"/>
              <a:t>Click to edit Master title style</a:t>
            </a:r>
            <a:endParaRPr lang="en-GB" dirty="0"/>
          </a:p>
        </p:txBody>
      </p:sp>
      <p:pic>
        <p:nvPicPr>
          <p:cNvPr id="11" name="Picture 2" descr="G:\4 - Office Management\Stationery\SCS Logos\STD COMM roundel 2 red.jpg">
            <a:extLst>
              <a:ext uri="{FF2B5EF4-FFF2-40B4-BE49-F238E27FC236}">
                <a16:creationId xmlns:a16="http://schemas.microsoft.com/office/drawing/2014/main" id="{DC8577A5-1B52-4A86-B341-3A7701CC0E70}"/>
              </a:ext>
            </a:extLst>
          </p:cNvPr>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17518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E1B7A-4591-44A9-BB4E-637AE63C8190}" type="datetimeFigureOut">
              <a:rPr lang="en-GB" smtClean="0"/>
              <a:t>04/05/2022</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D32BC-B26A-4FAA-9A0A-535AFB6E7580}" type="slidenum">
              <a:rPr lang="en-GB" smtClean="0"/>
              <a:t>‹#›</a:t>
            </a:fld>
            <a:endParaRPr lang="en-GB" dirty="0"/>
          </a:p>
        </p:txBody>
      </p:sp>
    </p:spTree>
    <p:extLst>
      <p:ext uri="{BB962C8B-B14F-4D97-AF65-F5344CB8AC3E}">
        <p14:creationId xmlns:p14="http://schemas.microsoft.com/office/powerpoint/2010/main" val="731260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1EC2-894D-4261-8923-3B537BF8855B}"/>
              </a:ext>
            </a:extLst>
          </p:cNvPr>
          <p:cNvSpPr>
            <a:spLocks noGrp="1"/>
          </p:cNvSpPr>
          <p:nvPr>
            <p:ph type="ctrTitle"/>
          </p:nvPr>
        </p:nvSpPr>
        <p:spPr>
          <a:xfrm>
            <a:off x="0" y="704538"/>
            <a:ext cx="6288021" cy="5486400"/>
          </a:xfrm>
        </p:spPr>
        <p:txBody>
          <a:bodyPr>
            <a:normAutofit/>
          </a:bodyPr>
          <a:lstStyle/>
          <a:p>
            <a:r>
              <a:rPr lang="en-GB" sz="6700" dirty="0">
                <a:solidFill>
                  <a:schemeClr val="bg1"/>
                </a:solidFill>
              </a:rPr>
              <a:t>REVISED MODEL CODE OF CONDUCT </a:t>
            </a:r>
            <a:br>
              <a:rPr lang="en-GB" sz="6700" dirty="0">
                <a:solidFill>
                  <a:schemeClr val="bg1"/>
                </a:solidFill>
              </a:rPr>
            </a:br>
            <a:br>
              <a:rPr lang="en-GB" sz="2800" dirty="0">
                <a:solidFill>
                  <a:schemeClr val="bg1"/>
                </a:solidFill>
              </a:rPr>
            </a:br>
            <a:endParaRPr lang="en-GB" sz="3200" dirty="0"/>
          </a:p>
        </p:txBody>
      </p:sp>
      <p:sp>
        <p:nvSpPr>
          <p:cNvPr id="3" name="Subtitle 2">
            <a:extLst>
              <a:ext uri="{FF2B5EF4-FFF2-40B4-BE49-F238E27FC236}">
                <a16:creationId xmlns:a16="http://schemas.microsoft.com/office/drawing/2014/main" id="{FE38C2BC-58D2-40C6-8F5B-A843E19A4026}"/>
              </a:ext>
            </a:extLst>
          </p:cNvPr>
          <p:cNvSpPr>
            <a:spLocks noGrp="1"/>
          </p:cNvSpPr>
          <p:nvPr>
            <p:ph type="subTitle" idx="1"/>
          </p:nvPr>
        </p:nvSpPr>
        <p:spPr>
          <a:xfrm>
            <a:off x="6288021" y="2233534"/>
            <a:ext cx="5903979" cy="4812632"/>
          </a:xfrm>
        </p:spPr>
        <p:txBody>
          <a:bodyPr>
            <a:normAutofit/>
          </a:bodyPr>
          <a:lstStyle/>
          <a:p>
            <a:pPr>
              <a:spcBef>
                <a:spcPts val="0"/>
              </a:spcBef>
            </a:pPr>
            <a:endParaRPr lang="en-GB" sz="4800" dirty="0">
              <a:solidFill>
                <a:schemeClr val="tx1"/>
              </a:solidFill>
            </a:endParaRPr>
          </a:p>
          <a:p>
            <a:pPr>
              <a:spcBef>
                <a:spcPts val="0"/>
              </a:spcBef>
            </a:pPr>
            <a:r>
              <a:rPr lang="en-GB" sz="5400" b="1" dirty="0">
                <a:solidFill>
                  <a:schemeClr val="tx1"/>
                </a:solidFill>
              </a:rPr>
              <a:t>KEY PROVISIONS </a:t>
            </a:r>
          </a:p>
          <a:p>
            <a:pPr>
              <a:spcBef>
                <a:spcPts val="0"/>
              </a:spcBef>
            </a:pPr>
            <a:endParaRPr lang="en-GB" sz="3600" dirty="0">
              <a:solidFill>
                <a:schemeClr val="tx1"/>
              </a:solidFill>
            </a:endParaRPr>
          </a:p>
          <a:p>
            <a:pPr>
              <a:spcBef>
                <a:spcPts val="0"/>
              </a:spcBef>
            </a:pPr>
            <a:endParaRPr lang="en-GB" sz="4400" dirty="0">
              <a:solidFill>
                <a:schemeClr val="tx1"/>
              </a:solidFill>
              <a:highlight>
                <a:srgbClr val="FFFF00"/>
              </a:highlight>
            </a:endParaRPr>
          </a:p>
        </p:txBody>
      </p:sp>
    </p:spTree>
    <p:extLst>
      <p:ext uri="{BB962C8B-B14F-4D97-AF65-F5344CB8AC3E}">
        <p14:creationId xmlns:p14="http://schemas.microsoft.com/office/powerpoint/2010/main" val="231990319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4FCD-681C-429E-88F7-1738935F4414}"/>
              </a:ext>
            </a:extLst>
          </p:cNvPr>
          <p:cNvSpPr>
            <a:spLocks noGrp="1"/>
          </p:cNvSpPr>
          <p:nvPr>
            <p:ph type="title"/>
          </p:nvPr>
        </p:nvSpPr>
        <p:spPr/>
        <p:txBody>
          <a:bodyPr/>
          <a:lstStyle/>
          <a:p>
            <a:r>
              <a:rPr lang="en-GB" dirty="0"/>
              <a:t>SECTION 4: REGISTRATION OF INTERESTS</a:t>
            </a:r>
          </a:p>
        </p:txBody>
      </p:sp>
      <p:sp>
        <p:nvSpPr>
          <p:cNvPr id="3" name="Content Placeholder 2">
            <a:extLst>
              <a:ext uri="{FF2B5EF4-FFF2-40B4-BE49-F238E27FC236}">
                <a16:creationId xmlns:a16="http://schemas.microsoft.com/office/drawing/2014/main" id="{CF87DA48-5FEA-4EB7-9987-539D4F0F2408}"/>
              </a:ext>
            </a:extLst>
          </p:cNvPr>
          <p:cNvSpPr>
            <a:spLocks noGrp="1"/>
          </p:cNvSpPr>
          <p:nvPr>
            <p:ph idx="1"/>
          </p:nvPr>
        </p:nvSpPr>
        <p:spPr>
          <a:xfrm>
            <a:off x="1663990" y="1600200"/>
            <a:ext cx="10286933" cy="6172200"/>
          </a:xfrm>
        </p:spPr>
        <p:txBody>
          <a:bodyPr>
            <a:normAutofit/>
          </a:bodyPr>
          <a:lstStyle/>
          <a:p>
            <a:pPr marL="0" indent="0">
              <a:buNone/>
            </a:pPr>
            <a:r>
              <a:rPr lang="en-GB" dirty="0"/>
              <a:t>Entries must be updated within </a:t>
            </a:r>
            <a:r>
              <a:rPr lang="en-GB" b="1" dirty="0"/>
              <a:t>one month </a:t>
            </a:r>
            <a:r>
              <a:rPr lang="en-GB" dirty="0"/>
              <a:t>of circumstances changing</a:t>
            </a:r>
          </a:p>
          <a:p>
            <a:r>
              <a:rPr lang="en-GB" dirty="0">
                <a:solidFill>
                  <a:srgbClr val="002060"/>
                </a:solidFill>
              </a:rPr>
              <a:t>Category 1: Remuneration</a:t>
            </a:r>
          </a:p>
          <a:p>
            <a:r>
              <a:rPr lang="en-GB" dirty="0">
                <a:solidFill>
                  <a:srgbClr val="002060"/>
                </a:solidFill>
              </a:rPr>
              <a:t>Category 2: Other Roles</a:t>
            </a:r>
          </a:p>
          <a:p>
            <a:r>
              <a:rPr lang="en-GB" dirty="0">
                <a:solidFill>
                  <a:srgbClr val="002060"/>
                </a:solidFill>
              </a:rPr>
              <a:t>Category 3: Contracts</a:t>
            </a:r>
          </a:p>
          <a:p>
            <a:r>
              <a:rPr lang="en-GB" dirty="0">
                <a:solidFill>
                  <a:srgbClr val="002060"/>
                </a:solidFill>
              </a:rPr>
              <a:t>Category 4: Election Expenses</a:t>
            </a:r>
          </a:p>
          <a:p>
            <a:r>
              <a:rPr lang="en-GB" dirty="0">
                <a:solidFill>
                  <a:srgbClr val="002060"/>
                </a:solidFill>
              </a:rPr>
              <a:t>Category 5: Houses, Land &amp; Buildings </a:t>
            </a:r>
          </a:p>
          <a:p>
            <a:endParaRPr lang="en-GB" dirty="0">
              <a:solidFill>
                <a:srgbClr val="002060"/>
              </a:solidFill>
            </a:endParaRPr>
          </a:p>
          <a:p>
            <a:pPr marL="0" indent="0">
              <a:buNone/>
            </a:pPr>
            <a:endParaRPr lang="en-GB" dirty="0"/>
          </a:p>
        </p:txBody>
      </p:sp>
    </p:spTree>
    <p:extLst>
      <p:ext uri="{BB962C8B-B14F-4D97-AF65-F5344CB8AC3E}">
        <p14:creationId xmlns:p14="http://schemas.microsoft.com/office/powerpoint/2010/main" val="290286791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C27-E19D-4188-BC9E-FB44999A97DD}"/>
              </a:ext>
            </a:extLst>
          </p:cNvPr>
          <p:cNvSpPr>
            <a:spLocks noGrp="1"/>
          </p:cNvSpPr>
          <p:nvPr>
            <p:ph type="title"/>
          </p:nvPr>
        </p:nvSpPr>
        <p:spPr/>
        <p:txBody>
          <a:bodyPr/>
          <a:lstStyle/>
          <a:p>
            <a:r>
              <a:rPr lang="en-GB" dirty="0"/>
              <a:t>4. Registration of Interests cont.</a:t>
            </a:r>
          </a:p>
        </p:txBody>
      </p:sp>
      <p:sp>
        <p:nvSpPr>
          <p:cNvPr id="3" name="Content Placeholder 2">
            <a:extLst>
              <a:ext uri="{FF2B5EF4-FFF2-40B4-BE49-F238E27FC236}">
                <a16:creationId xmlns:a16="http://schemas.microsoft.com/office/drawing/2014/main" id="{205428C0-6D8D-4A1F-B11E-59CB9DF9461C}"/>
              </a:ext>
            </a:extLst>
          </p:cNvPr>
          <p:cNvSpPr>
            <a:spLocks noGrp="1"/>
          </p:cNvSpPr>
          <p:nvPr>
            <p:ph idx="1"/>
          </p:nvPr>
        </p:nvSpPr>
        <p:spPr>
          <a:xfrm>
            <a:off x="1905068" y="1404041"/>
            <a:ext cx="10074898" cy="5179322"/>
          </a:xfrm>
        </p:spPr>
        <p:txBody>
          <a:bodyPr/>
          <a:lstStyle/>
          <a:p>
            <a:r>
              <a:rPr lang="en-GB" dirty="0">
                <a:solidFill>
                  <a:srgbClr val="002060"/>
                </a:solidFill>
              </a:rPr>
              <a:t>Category 6: Interest in Shares and Securities </a:t>
            </a:r>
          </a:p>
          <a:p>
            <a:r>
              <a:rPr lang="en-GB" dirty="0">
                <a:solidFill>
                  <a:srgbClr val="002060"/>
                </a:solidFill>
              </a:rPr>
              <a:t>Category 7: Gifts &amp; Hospitality</a:t>
            </a:r>
          </a:p>
          <a:p>
            <a:r>
              <a:rPr lang="en-GB" dirty="0">
                <a:solidFill>
                  <a:srgbClr val="002060"/>
                </a:solidFill>
              </a:rPr>
              <a:t>Category 8: Non-Financial Interests</a:t>
            </a:r>
          </a:p>
          <a:p>
            <a:r>
              <a:rPr lang="en-GB" dirty="0">
                <a:solidFill>
                  <a:srgbClr val="002060"/>
                </a:solidFill>
              </a:rPr>
              <a:t>Category 9: Close Family Members</a:t>
            </a:r>
          </a:p>
        </p:txBody>
      </p:sp>
      <p:pic>
        <p:nvPicPr>
          <p:cNvPr id="4" name="Picture 3">
            <a:extLst>
              <a:ext uri="{FF2B5EF4-FFF2-40B4-BE49-F238E27FC236}">
                <a16:creationId xmlns:a16="http://schemas.microsoft.com/office/drawing/2014/main" id="{A9D61A37-F896-4FD6-8CEA-DD1D07FE2E2A}"/>
              </a:ext>
            </a:extLst>
          </p:cNvPr>
          <p:cNvPicPr>
            <a:picLocks noChangeAspect="1"/>
          </p:cNvPicPr>
          <p:nvPr/>
        </p:nvPicPr>
        <p:blipFill>
          <a:blip r:embed="rId3"/>
          <a:stretch>
            <a:fillRect/>
          </a:stretch>
        </p:blipFill>
        <p:spPr>
          <a:xfrm>
            <a:off x="3968829" y="3739459"/>
            <a:ext cx="3727372" cy="3004261"/>
          </a:xfrm>
          <a:prstGeom prst="rect">
            <a:avLst/>
          </a:prstGeom>
        </p:spPr>
      </p:pic>
    </p:spTree>
    <p:extLst>
      <p:ext uri="{BB962C8B-B14F-4D97-AF65-F5344CB8AC3E}">
        <p14:creationId xmlns:p14="http://schemas.microsoft.com/office/powerpoint/2010/main" val="22215654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E888-361E-4F67-B3CB-79C81C4848BF}"/>
              </a:ext>
            </a:extLst>
          </p:cNvPr>
          <p:cNvSpPr>
            <a:spLocks noGrp="1"/>
          </p:cNvSpPr>
          <p:nvPr>
            <p:ph type="title"/>
          </p:nvPr>
        </p:nvSpPr>
        <p:spPr/>
        <p:txBody>
          <a:bodyPr/>
          <a:lstStyle/>
          <a:p>
            <a:r>
              <a:rPr lang="en-GB" dirty="0"/>
              <a:t>SECTION 5: DECLARATIONS OF INTEREST</a:t>
            </a:r>
          </a:p>
        </p:txBody>
      </p:sp>
      <p:sp>
        <p:nvSpPr>
          <p:cNvPr id="3" name="Content Placeholder 2">
            <a:extLst>
              <a:ext uri="{FF2B5EF4-FFF2-40B4-BE49-F238E27FC236}">
                <a16:creationId xmlns:a16="http://schemas.microsoft.com/office/drawing/2014/main" id="{3D6DF753-0BC3-4BBC-9DA3-2D5D86223956}"/>
              </a:ext>
            </a:extLst>
          </p:cNvPr>
          <p:cNvSpPr>
            <a:spLocks noGrp="1"/>
          </p:cNvSpPr>
          <p:nvPr>
            <p:ph idx="1"/>
          </p:nvPr>
        </p:nvSpPr>
        <p:spPr>
          <a:xfrm>
            <a:off x="2804446" y="1417638"/>
            <a:ext cx="6583108" cy="5040560"/>
          </a:xfrm>
        </p:spPr>
        <p:txBody>
          <a:bodyPr/>
          <a:lstStyle/>
          <a:p>
            <a:pPr marL="0" indent="0" algn="ctr">
              <a:buNone/>
            </a:pPr>
            <a:r>
              <a:rPr lang="en-GB" sz="4400" b="1" dirty="0"/>
              <a:t>1. CONNECTION</a:t>
            </a:r>
          </a:p>
          <a:p>
            <a:pPr marL="0" indent="0">
              <a:buNone/>
            </a:pPr>
            <a:endParaRPr lang="en-GB" dirty="0"/>
          </a:p>
          <a:p>
            <a:pPr marL="0" indent="0">
              <a:buNone/>
            </a:pPr>
            <a:endParaRPr lang="en-GB" dirty="0"/>
          </a:p>
          <a:p>
            <a:pPr marL="0" indent="0" algn="ctr">
              <a:buNone/>
            </a:pPr>
            <a:r>
              <a:rPr lang="en-GB" sz="4400" b="1" dirty="0"/>
              <a:t>2. INTEREST</a:t>
            </a:r>
          </a:p>
          <a:p>
            <a:pPr marL="0" indent="0">
              <a:buNone/>
            </a:pPr>
            <a:endParaRPr lang="en-GB" dirty="0"/>
          </a:p>
          <a:p>
            <a:pPr marL="0" indent="0">
              <a:buNone/>
            </a:pPr>
            <a:endParaRPr lang="en-GB" dirty="0"/>
          </a:p>
          <a:p>
            <a:pPr marL="0" indent="0" algn="ctr">
              <a:buNone/>
            </a:pPr>
            <a:r>
              <a:rPr lang="en-GB" sz="4400" b="1" dirty="0"/>
              <a:t>3. PARTICIPATION</a:t>
            </a:r>
          </a:p>
        </p:txBody>
      </p:sp>
      <p:sp>
        <p:nvSpPr>
          <p:cNvPr id="4" name="Arrow: Down 3">
            <a:extLst>
              <a:ext uri="{FF2B5EF4-FFF2-40B4-BE49-F238E27FC236}">
                <a16:creationId xmlns:a16="http://schemas.microsoft.com/office/drawing/2014/main" id="{855FE998-9467-469A-AA81-64815B19F679}"/>
              </a:ext>
            </a:extLst>
          </p:cNvPr>
          <p:cNvSpPr/>
          <p:nvPr/>
        </p:nvSpPr>
        <p:spPr>
          <a:xfrm>
            <a:off x="5853684" y="22718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rrow: Down 4">
            <a:extLst>
              <a:ext uri="{FF2B5EF4-FFF2-40B4-BE49-F238E27FC236}">
                <a16:creationId xmlns:a16="http://schemas.microsoft.com/office/drawing/2014/main" id="{64739B6B-1C2B-4E31-84DB-7CA15BC2AEA5}"/>
              </a:ext>
            </a:extLst>
          </p:cNvPr>
          <p:cNvSpPr/>
          <p:nvPr/>
        </p:nvSpPr>
        <p:spPr>
          <a:xfrm>
            <a:off x="5853684" y="426922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16512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5997-0796-4DD4-99B6-190AA35C1D55}"/>
              </a:ext>
            </a:extLst>
          </p:cNvPr>
          <p:cNvSpPr>
            <a:spLocks noGrp="1"/>
          </p:cNvSpPr>
          <p:nvPr>
            <p:ph type="title"/>
          </p:nvPr>
        </p:nvSpPr>
        <p:spPr/>
        <p:txBody>
          <a:bodyPr>
            <a:normAutofit fontScale="90000"/>
          </a:bodyPr>
          <a:lstStyle/>
          <a:p>
            <a:r>
              <a:rPr lang="en-GB" dirty="0"/>
              <a:t>SECTION 5: DECLARATIONS OF INTEREST cont.</a:t>
            </a:r>
          </a:p>
        </p:txBody>
      </p:sp>
      <p:sp>
        <p:nvSpPr>
          <p:cNvPr id="3" name="Content Placeholder 2">
            <a:extLst>
              <a:ext uri="{FF2B5EF4-FFF2-40B4-BE49-F238E27FC236}">
                <a16:creationId xmlns:a16="http://schemas.microsoft.com/office/drawing/2014/main" id="{793E4E5D-4A03-455E-AE8B-A40E8A7E7B03}"/>
              </a:ext>
            </a:extLst>
          </p:cNvPr>
          <p:cNvSpPr>
            <a:spLocks noGrp="1"/>
          </p:cNvSpPr>
          <p:nvPr>
            <p:ph idx="1"/>
          </p:nvPr>
        </p:nvSpPr>
        <p:spPr>
          <a:xfrm>
            <a:off x="2014510" y="1417292"/>
            <a:ext cx="9832933" cy="5669307"/>
          </a:xfrm>
        </p:spPr>
        <p:txBody>
          <a:bodyPr>
            <a:normAutofit/>
          </a:bodyPr>
          <a:lstStyle/>
          <a:p>
            <a:pPr marL="514350" indent="-514350">
              <a:buAutoNum type="arabicPeriod"/>
            </a:pPr>
            <a:r>
              <a:rPr lang="en-GB" b="1" dirty="0">
                <a:solidFill>
                  <a:srgbClr val="002060"/>
                </a:solidFill>
              </a:rPr>
              <a:t>Connection</a:t>
            </a:r>
            <a:r>
              <a:rPr lang="en-GB" dirty="0">
                <a:solidFill>
                  <a:srgbClr val="002060"/>
                </a:solidFill>
              </a:rPr>
              <a:t> - exceptions:</a:t>
            </a:r>
          </a:p>
          <a:p>
            <a:pPr marL="901700" indent="-358775"/>
            <a:r>
              <a:rPr lang="en-GB" dirty="0">
                <a:solidFill>
                  <a:srgbClr val="002060"/>
                </a:solidFill>
              </a:rPr>
              <a:t>Simply having previous knowledge of experience of a matter</a:t>
            </a:r>
          </a:p>
          <a:p>
            <a:pPr marL="901700" indent="-358775"/>
            <a:r>
              <a:rPr lang="en-GB" dirty="0">
                <a:solidFill>
                  <a:srgbClr val="002060"/>
                </a:solidFill>
              </a:rPr>
              <a:t>When nominated or appointed as a representative of the public body on an outside body unless:</a:t>
            </a:r>
          </a:p>
          <a:p>
            <a:pPr marL="1338263" lvl="1" indent="-436563">
              <a:buFont typeface="Wingdings" panose="05000000000000000000" pitchFamily="2" charset="2"/>
              <a:buChar char="Ø"/>
            </a:pPr>
            <a:r>
              <a:rPr lang="en-GB" sz="3000" dirty="0">
                <a:solidFill>
                  <a:srgbClr val="002060"/>
                </a:solidFill>
              </a:rPr>
              <a:t>matter quasi-judicial / regulatory and outside body has involvement</a:t>
            </a:r>
          </a:p>
          <a:p>
            <a:pPr marL="1338263" lvl="1" indent="-436563">
              <a:buFont typeface="Wingdings" panose="05000000000000000000" pitchFamily="2" charset="2"/>
              <a:buChar char="Ø"/>
            </a:pPr>
            <a:r>
              <a:rPr lang="en-GB" sz="3000" dirty="0">
                <a:solidFill>
                  <a:srgbClr val="002060"/>
                </a:solidFill>
              </a:rPr>
              <a:t>personal conflict </a:t>
            </a:r>
          </a:p>
          <a:p>
            <a:pPr marL="1209675" lvl="1" indent="-630238">
              <a:buFont typeface="Courier New" panose="02070309020205020404" pitchFamily="49" charset="0"/>
              <a:buChar char="o"/>
            </a:pPr>
            <a:endParaRPr lang="en-GB" dirty="0"/>
          </a:p>
          <a:p>
            <a:pPr marL="1209675" lvl="1" indent="-630238">
              <a:buFont typeface="Courier New" panose="02070309020205020404" pitchFamily="49" charset="0"/>
              <a:buChar char="o"/>
            </a:pPr>
            <a:endParaRPr lang="en-GB" dirty="0"/>
          </a:p>
          <a:p>
            <a:pPr marL="514350" indent="-514350">
              <a:buAutoNum type="arabicPeriod"/>
            </a:pPr>
            <a:endParaRPr lang="en-GB" dirty="0"/>
          </a:p>
        </p:txBody>
      </p:sp>
    </p:spTree>
    <p:extLst>
      <p:ext uri="{BB962C8B-B14F-4D97-AF65-F5344CB8AC3E}">
        <p14:creationId xmlns:p14="http://schemas.microsoft.com/office/powerpoint/2010/main" val="309658285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8AC9-380B-4C26-B342-65984BC38D67}"/>
              </a:ext>
            </a:extLst>
          </p:cNvPr>
          <p:cNvSpPr>
            <a:spLocks noGrp="1"/>
          </p:cNvSpPr>
          <p:nvPr>
            <p:ph type="title"/>
          </p:nvPr>
        </p:nvSpPr>
        <p:spPr>
          <a:xfrm>
            <a:off x="1391478" y="154717"/>
            <a:ext cx="10286933" cy="1143000"/>
          </a:xfrm>
        </p:spPr>
        <p:txBody>
          <a:bodyPr>
            <a:normAutofit fontScale="90000"/>
          </a:bodyPr>
          <a:lstStyle/>
          <a:p>
            <a:r>
              <a:rPr lang="en-GB" dirty="0"/>
              <a:t>SECTION 5: DECLARATIONS OF INTEREST cont.</a:t>
            </a:r>
          </a:p>
        </p:txBody>
      </p:sp>
      <p:sp>
        <p:nvSpPr>
          <p:cNvPr id="3" name="Content Placeholder 2">
            <a:extLst>
              <a:ext uri="{FF2B5EF4-FFF2-40B4-BE49-F238E27FC236}">
                <a16:creationId xmlns:a16="http://schemas.microsoft.com/office/drawing/2014/main" id="{291D1477-F1DD-4204-9F78-98563FC5E032}"/>
              </a:ext>
            </a:extLst>
          </p:cNvPr>
          <p:cNvSpPr>
            <a:spLocks noGrp="1"/>
          </p:cNvSpPr>
          <p:nvPr>
            <p:ph idx="1"/>
          </p:nvPr>
        </p:nvSpPr>
        <p:spPr>
          <a:xfrm>
            <a:off x="1758642" y="1297717"/>
            <a:ext cx="10167662" cy="4563437"/>
          </a:xfrm>
        </p:spPr>
        <p:txBody>
          <a:bodyPr>
            <a:normAutofit fontScale="62500" lnSpcReduction="20000"/>
          </a:bodyPr>
          <a:lstStyle/>
          <a:p>
            <a:pPr marL="357188" indent="-357188">
              <a:buNone/>
            </a:pPr>
            <a:r>
              <a:rPr lang="en-GB" sz="5100" b="1" dirty="0">
                <a:solidFill>
                  <a:srgbClr val="002060"/>
                </a:solidFill>
              </a:rPr>
              <a:t>2.  Interest</a:t>
            </a:r>
          </a:p>
          <a:p>
            <a:pPr marL="901700" indent="-358775"/>
            <a:r>
              <a:rPr lang="en-GB" sz="4800" dirty="0">
                <a:solidFill>
                  <a:srgbClr val="002060"/>
                </a:solidFill>
              </a:rPr>
              <a:t>Application of </a:t>
            </a:r>
            <a:r>
              <a:rPr lang="en-GB" sz="4800" b="1" dirty="0">
                <a:solidFill>
                  <a:srgbClr val="002060"/>
                </a:solidFill>
              </a:rPr>
              <a:t>objective test</a:t>
            </a:r>
            <a:r>
              <a:rPr lang="en-GB" sz="4800" dirty="0">
                <a:solidFill>
                  <a:srgbClr val="002060"/>
                </a:solidFill>
              </a:rPr>
              <a:t>. If test met, the connection is a declarable interest </a:t>
            </a:r>
          </a:p>
          <a:p>
            <a:pPr marL="901700" indent="-358775"/>
            <a:r>
              <a:rPr lang="en-GB" sz="4800" dirty="0">
                <a:solidFill>
                  <a:srgbClr val="002060"/>
                </a:solidFill>
              </a:rPr>
              <a:t>Requirement to disclose/declare personal interests both in formal and informal dealings with employees and other members, not just in formal board or committee meetings</a:t>
            </a:r>
          </a:p>
          <a:p>
            <a:pPr marL="0" indent="0">
              <a:buNone/>
            </a:pPr>
            <a:endParaRPr lang="en-GB" dirty="0">
              <a:solidFill>
                <a:srgbClr val="002060"/>
              </a:solidFill>
            </a:endParaRPr>
          </a:p>
          <a:p>
            <a:pPr marL="0" indent="0">
              <a:buNone/>
            </a:pPr>
            <a:r>
              <a:rPr lang="en-GB" sz="5100" b="1" dirty="0">
                <a:solidFill>
                  <a:srgbClr val="002060"/>
                </a:solidFill>
              </a:rPr>
              <a:t>3.   Participation</a:t>
            </a:r>
          </a:p>
          <a:p>
            <a:pPr marL="901700" indent="-358775"/>
            <a:r>
              <a:rPr lang="en-GB" sz="4800" dirty="0">
                <a:solidFill>
                  <a:srgbClr val="002060"/>
                </a:solidFill>
              </a:rPr>
              <a:t>Declare as early as possible and leave room (or online meeting)</a:t>
            </a:r>
          </a:p>
        </p:txBody>
      </p:sp>
      <p:sp>
        <p:nvSpPr>
          <p:cNvPr id="5" name="TextBox 4">
            <a:extLst>
              <a:ext uri="{FF2B5EF4-FFF2-40B4-BE49-F238E27FC236}">
                <a16:creationId xmlns:a16="http://schemas.microsoft.com/office/drawing/2014/main" id="{02489572-335D-4787-B9FB-069DAC644ADE}"/>
              </a:ext>
            </a:extLst>
          </p:cNvPr>
          <p:cNvSpPr txBox="1"/>
          <p:nvPr/>
        </p:nvSpPr>
        <p:spPr>
          <a:xfrm>
            <a:off x="1149028" y="5981075"/>
            <a:ext cx="10529383" cy="584775"/>
          </a:xfrm>
          <a:prstGeom prst="rect">
            <a:avLst/>
          </a:prstGeom>
          <a:noFill/>
        </p:spPr>
        <p:txBody>
          <a:bodyPr wrap="square" rtlCol="0">
            <a:spAutoFit/>
          </a:bodyPr>
          <a:lstStyle/>
          <a:p>
            <a:pPr marL="901700" indent="-358775"/>
            <a:r>
              <a:rPr lang="en-GB" sz="3200" b="1" dirty="0">
                <a:solidFill>
                  <a:srgbClr val="002060"/>
                </a:solidFill>
              </a:rPr>
              <a:t>Transparency Statements</a:t>
            </a:r>
          </a:p>
        </p:txBody>
      </p:sp>
    </p:spTree>
    <p:extLst>
      <p:ext uri="{BB962C8B-B14F-4D97-AF65-F5344CB8AC3E}">
        <p14:creationId xmlns:p14="http://schemas.microsoft.com/office/powerpoint/2010/main" val="269171330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C8BC-F65B-4C2C-96BA-76324A6E4179}"/>
              </a:ext>
            </a:extLst>
          </p:cNvPr>
          <p:cNvSpPr>
            <a:spLocks noGrp="1"/>
          </p:cNvSpPr>
          <p:nvPr>
            <p:ph type="title"/>
          </p:nvPr>
        </p:nvSpPr>
        <p:spPr/>
        <p:txBody>
          <a:bodyPr/>
          <a:lstStyle/>
          <a:p>
            <a:r>
              <a:rPr lang="en-GB" dirty="0"/>
              <a:t>SECTION 6: LOBBYING &amp; ACCESS</a:t>
            </a:r>
          </a:p>
        </p:txBody>
      </p:sp>
      <p:sp>
        <p:nvSpPr>
          <p:cNvPr id="3" name="Content Placeholder 2">
            <a:extLst>
              <a:ext uri="{FF2B5EF4-FFF2-40B4-BE49-F238E27FC236}">
                <a16:creationId xmlns:a16="http://schemas.microsoft.com/office/drawing/2014/main" id="{E87A3B3B-8F77-40A1-AC13-557F8B8C9DEE}"/>
              </a:ext>
            </a:extLst>
          </p:cNvPr>
          <p:cNvSpPr>
            <a:spLocks noGrp="1"/>
          </p:cNvSpPr>
          <p:nvPr>
            <p:ph idx="1"/>
          </p:nvPr>
        </p:nvSpPr>
        <p:spPr>
          <a:xfrm>
            <a:off x="1927928" y="1542802"/>
            <a:ext cx="9929124" cy="5040560"/>
          </a:xfrm>
        </p:spPr>
        <p:txBody>
          <a:bodyPr>
            <a:normAutofit/>
          </a:bodyPr>
          <a:lstStyle/>
          <a:p>
            <a:pPr marL="0" indent="0">
              <a:buNone/>
            </a:pPr>
            <a:r>
              <a:rPr lang="en-GB" sz="3600" dirty="0">
                <a:solidFill>
                  <a:srgbClr val="002060"/>
                </a:solidFill>
              </a:rPr>
              <a:t>Distinguishes and explains what is allowed in respect of:</a:t>
            </a:r>
          </a:p>
          <a:p>
            <a:pPr marL="514350" indent="-514350">
              <a:buFont typeface="+mj-lt"/>
              <a:buAutoNum type="arabicPeriod"/>
            </a:pPr>
            <a:r>
              <a:rPr lang="en-GB" sz="3600" dirty="0">
                <a:solidFill>
                  <a:srgbClr val="002060"/>
                </a:solidFill>
              </a:rPr>
              <a:t>A representative / assistance role in helping service users and dealing with their enquiries</a:t>
            </a:r>
          </a:p>
          <a:p>
            <a:pPr marL="514350" indent="-514350">
              <a:buFont typeface="+mj-lt"/>
              <a:buAutoNum type="arabicPeriod"/>
            </a:pPr>
            <a:r>
              <a:rPr lang="en-GB" sz="3600" dirty="0">
                <a:solidFill>
                  <a:srgbClr val="002060"/>
                </a:solidFill>
              </a:rPr>
              <a:t>Community engagement </a:t>
            </a:r>
          </a:p>
          <a:p>
            <a:pPr marL="514350" indent="-514350">
              <a:buFont typeface="+mj-lt"/>
              <a:buAutoNum type="arabicPeriod"/>
            </a:pPr>
            <a:r>
              <a:rPr lang="en-GB" sz="3600" dirty="0">
                <a:solidFill>
                  <a:srgbClr val="002060"/>
                </a:solidFill>
              </a:rPr>
              <a:t>Lobbying</a:t>
            </a:r>
          </a:p>
        </p:txBody>
      </p:sp>
    </p:spTree>
    <p:extLst>
      <p:ext uri="{BB962C8B-B14F-4D97-AF65-F5344CB8AC3E}">
        <p14:creationId xmlns:p14="http://schemas.microsoft.com/office/powerpoint/2010/main" val="117838631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DFCA-A41A-4196-BB65-1245E68554EE}"/>
              </a:ext>
            </a:extLst>
          </p:cNvPr>
          <p:cNvSpPr>
            <a:spLocks noGrp="1"/>
          </p:cNvSpPr>
          <p:nvPr>
            <p:ph type="title"/>
          </p:nvPr>
        </p:nvSpPr>
        <p:spPr/>
        <p:txBody>
          <a:bodyPr/>
          <a:lstStyle/>
          <a:p>
            <a:r>
              <a:rPr lang="en-GB" dirty="0"/>
              <a:t>8. Annex</a:t>
            </a:r>
          </a:p>
        </p:txBody>
      </p:sp>
      <p:sp>
        <p:nvSpPr>
          <p:cNvPr id="3" name="Content Placeholder 2">
            <a:extLst>
              <a:ext uri="{FF2B5EF4-FFF2-40B4-BE49-F238E27FC236}">
                <a16:creationId xmlns:a16="http://schemas.microsoft.com/office/drawing/2014/main" id="{3E4A2258-3ABF-4E75-B57C-08CB5393B8F1}"/>
              </a:ext>
            </a:extLst>
          </p:cNvPr>
          <p:cNvSpPr>
            <a:spLocks noGrp="1"/>
          </p:cNvSpPr>
          <p:nvPr>
            <p:ph idx="1"/>
          </p:nvPr>
        </p:nvSpPr>
        <p:spPr>
          <a:xfrm>
            <a:off x="2014510" y="1404041"/>
            <a:ext cx="10286933" cy="5040560"/>
          </a:xfrm>
        </p:spPr>
        <p:txBody>
          <a:bodyPr>
            <a:normAutofit/>
          </a:bodyPr>
          <a:lstStyle/>
          <a:p>
            <a:pPr marL="0" indent="0">
              <a:buNone/>
            </a:pPr>
            <a:r>
              <a:rPr lang="en-GB" sz="3500" b="1" dirty="0"/>
              <a:t>Annex A: Breaches of the Code</a:t>
            </a:r>
          </a:p>
          <a:p>
            <a:r>
              <a:rPr lang="en-GB" sz="3600" dirty="0">
                <a:solidFill>
                  <a:srgbClr val="002060"/>
                </a:solidFill>
              </a:rPr>
              <a:t>Investigation and adjudication of complaints</a:t>
            </a:r>
          </a:p>
          <a:p>
            <a:r>
              <a:rPr lang="en-GB" sz="3600" dirty="0">
                <a:solidFill>
                  <a:srgbClr val="002060"/>
                </a:solidFill>
              </a:rPr>
              <a:t>Sanctions and interim suspensions</a:t>
            </a:r>
          </a:p>
          <a:p>
            <a:pPr marL="0" indent="0">
              <a:buNone/>
            </a:pPr>
            <a:endParaRPr lang="en-GB" dirty="0">
              <a:solidFill>
                <a:srgbClr val="002060"/>
              </a:solidFill>
            </a:endParaRPr>
          </a:p>
          <a:p>
            <a:pPr marL="0" indent="0">
              <a:buNone/>
            </a:pPr>
            <a:r>
              <a:rPr lang="en-GB" sz="3500" b="1" dirty="0"/>
              <a:t>Annex B: Definitions </a:t>
            </a:r>
          </a:p>
          <a:p>
            <a:pPr marL="0" indent="0">
              <a:buNone/>
            </a:pPr>
            <a:endParaRPr lang="en-GB" b="1" dirty="0"/>
          </a:p>
          <a:p>
            <a:pPr marL="0" indent="0">
              <a:buNone/>
            </a:pPr>
            <a:endParaRPr lang="en-GB" b="1" dirty="0"/>
          </a:p>
        </p:txBody>
      </p:sp>
      <p:pic>
        <p:nvPicPr>
          <p:cNvPr id="4" name="Picture 3">
            <a:extLst>
              <a:ext uri="{FF2B5EF4-FFF2-40B4-BE49-F238E27FC236}">
                <a16:creationId xmlns:a16="http://schemas.microsoft.com/office/drawing/2014/main" id="{E367BF0B-FFEC-48B5-8947-4331445F2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2858" y="3674003"/>
            <a:ext cx="3926142" cy="26174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438808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705-7CFB-405F-A59E-BE993027853D}"/>
              </a:ext>
            </a:extLst>
          </p:cNvPr>
          <p:cNvSpPr>
            <a:spLocks noGrp="1"/>
          </p:cNvSpPr>
          <p:nvPr>
            <p:ph type="title"/>
          </p:nvPr>
        </p:nvSpPr>
        <p:spPr/>
        <p:txBody>
          <a:bodyPr>
            <a:normAutofit/>
          </a:bodyPr>
          <a:lstStyle/>
          <a:p>
            <a:r>
              <a:rPr lang="en-GB" dirty="0"/>
              <a:t>GUIDANCE AND ADVICE NOTES </a:t>
            </a:r>
          </a:p>
        </p:txBody>
      </p:sp>
      <p:sp>
        <p:nvSpPr>
          <p:cNvPr id="6" name="TextBox 5">
            <a:extLst>
              <a:ext uri="{FF2B5EF4-FFF2-40B4-BE49-F238E27FC236}">
                <a16:creationId xmlns:a16="http://schemas.microsoft.com/office/drawing/2014/main" id="{F6BFD672-F607-4BF2-B96F-72A28E609463}"/>
              </a:ext>
            </a:extLst>
          </p:cNvPr>
          <p:cNvSpPr txBox="1"/>
          <p:nvPr/>
        </p:nvSpPr>
        <p:spPr>
          <a:xfrm>
            <a:off x="1263387" y="1417638"/>
            <a:ext cx="5967493" cy="5626156"/>
          </a:xfrm>
          <a:prstGeom prst="rect">
            <a:avLst/>
          </a:prstGeom>
          <a:noFill/>
        </p:spPr>
        <p:txBody>
          <a:bodyPr wrap="square" rtlCol="0">
            <a:spAutoFit/>
          </a:bodyPr>
          <a:lstStyle/>
          <a:p>
            <a:pPr marL="179388" lvl="1">
              <a:spcBef>
                <a:spcPct val="20000"/>
              </a:spcBef>
            </a:pPr>
            <a:r>
              <a:rPr lang="en-GB" sz="3600" b="1" dirty="0">
                <a:solidFill>
                  <a:srgbClr val="002060"/>
                </a:solidFill>
              </a:rPr>
              <a:t>Guidance </a:t>
            </a:r>
          </a:p>
          <a:p>
            <a:pPr marL="179388" lvl="1">
              <a:spcBef>
                <a:spcPct val="20000"/>
              </a:spcBef>
            </a:pPr>
            <a:r>
              <a:rPr lang="en-GB" sz="3600" b="1" dirty="0">
                <a:solidFill>
                  <a:srgbClr val="002060"/>
                </a:solidFill>
              </a:rPr>
              <a:t>Advice Notes</a:t>
            </a:r>
            <a:endParaRPr lang="en-GB" sz="3200" dirty="0">
              <a:solidFill>
                <a:srgbClr val="7030A0"/>
              </a:solidFill>
              <a:highlight>
                <a:srgbClr val="FFFF00"/>
              </a:highlight>
            </a:endParaRPr>
          </a:p>
          <a:p>
            <a:pPr marL="622300" lvl="2" indent="-444500">
              <a:spcBef>
                <a:spcPct val="20000"/>
              </a:spcBef>
              <a:buFont typeface="Arial" panose="020B0604020202020204" pitchFamily="34" charset="0"/>
              <a:buChar char="•"/>
            </a:pPr>
            <a:r>
              <a:rPr lang="en-GB" sz="3200" dirty="0">
                <a:solidFill>
                  <a:srgbClr val="7030A0"/>
                </a:solidFill>
              </a:rPr>
              <a:t>Strategic vs Operational</a:t>
            </a:r>
          </a:p>
          <a:p>
            <a:pPr marL="622300" lvl="2" indent="-444500">
              <a:spcBef>
                <a:spcPct val="20000"/>
              </a:spcBef>
              <a:buFont typeface="Arial" panose="020B0604020202020204" pitchFamily="34" charset="0"/>
              <a:buChar char="•"/>
            </a:pPr>
            <a:r>
              <a:rPr lang="en-GB" sz="3200" dirty="0">
                <a:solidFill>
                  <a:srgbClr val="7030A0"/>
                </a:solidFill>
              </a:rPr>
              <a:t>Bullying &amp; Harassment</a:t>
            </a:r>
          </a:p>
          <a:p>
            <a:pPr marL="622300" lvl="2" indent="-444500">
              <a:spcBef>
                <a:spcPct val="20000"/>
              </a:spcBef>
              <a:buFont typeface="Arial" panose="020B0604020202020204" pitchFamily="34" charset="0"/>
              <a:buChar char="•"/>
            </a:pPr>
            <a:r>
              <a:rPr lang="en-GB" sz="3200" dirty="0">
                <a:solidFill>
                  <a:srgbClr val="7030A0"/>
                </a:solidFill>
              </a:rPr>
              <a:t>Role of a Standards Officer</a:t>
            </a:r>
          </a:p>
          <a:p>
            <a:pPr marL="622300" lvl="2" indent="-444500">
              <a:spcBef>
                <a:spcPct val="20000"/>
              </a:spcBef>
              <a:buFont typeface="Arial" panose="020B0604020202020204" pitchFamily="34" charset="0"/>
              <a:buChar char="•"/>
            </a:pPr>
            <a:r>
              <a:rPr lang="en-GB" sz="3200" dirty="0">
                <a:solidFill>
                  <a:srgbClr val="7030A0"/>
                </a:solidFill>
              </a:rPr>
              <a:t>Article 10 ECHR (Freedom of Expression)</a:t>
            </a:r>
          </a:p>
          <a:p>
            <a:pPr marL="622300" lvl="2" indent="-444500">
              <a:spcBef>
                <a:spcPct val="20000"/>
              </a:spcBef>
              <a:buFont typeface="Arial" panose="020B0604020202020204" pitchFamily="34" charset="0"/>
              <a:buChar char="•"/>
            </a:pPr>
            <a:r>
              <a:rPr lang="en-GB" sz="3200" dirty="0">
                <a:solidFill>
                  <a:srgbClr val="7030A0"/>
                </a:solidFill>
              </a:rPr>
              <a:t>Gifts &amp; Hospitality</a:t>
            </a:r>
          </a:p>
          <a:p>
            <a:pPr marL="1093788" lvl="2" indent="-457200">
              <a:spcBef>
                <a:spcPct val="20000"/>
              </a:spcBef>
              <a:buFont typeface="Arial" panose="020B0604020202020204" pitchFamily="34" charset="0"/>
              <a:buChar char="•"/>
            </a:pPr>
            <a:endParaRPr lang="en-GB" sz="3200" dirty="0">
              <a:solidFill>
                <a:srgbClr val="7030A0"/>
              </a:solidFill>
            </a:endParaRPr>
          </a:p>
          <a:p>
            <a:endParaRPr lang="en-GB" dirty="0"/>
          </a:p>
        </p:txBody>
      </p:sp>
      <p:sp>
        <p:nvSpPr>
          <p:cNvPr id="4" name="TextBox 3">
            <a:extLst>
              <a:ext uri="{FF2B5EF4-FFF2-40B4-BE49-F238E27FC236}">
                <a16:creationId xmlns:a16="http://schemas.microsoft.com/office/drawing/2014/main" id="{F3A123CC-B0D0-481C-A313-01417C69895E}"/>
              </a:ext>
            </a:extLst>
          </p:cNvPr>
          <p:cNvSpPr txBox="1"/>
          <p:nvPr/>
        </p:nvSpPr>
        <p:spPr>
          <a:xfrm>
            <a:off x="7025693" y="2750612"/>
            <a:ext cx="4844113" cy="3539430"/>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7030A0"/>
                </a:solidFill>
              </a:rPr>
              <a:t>How to Declare Interests</a:t>
            </a:r>
          </a:p>
          <a:p>
            <a:pPr marL="457200" indent="-457200">
              <a:buFont typeface="Arial" panose="020B0604020202020204" pitchFamily="34" charset="0"/>
              <a:buChar char="•"/>
            </a:pPr>
            <a:r>
              <a:rPr lang="en-GB" sz="3200" dirty="0">
                <a:solidFill>
                  <a:srgbClr val="7030A0"/>
                </a:solidFill>
              </a:rPr>
              <a:t>Guide to the Code for Members of the Public</a:t>
            </a:r>
          </a:p>
          <a:p>
            <a:pPr marL="457200" indent="-457200">
              <a:buFont typeface="Arial" panose="020B0604020202020204" pitchFamily="34" charset="0"/>
              <a:buChar char="•"/>
            </a:pPr>
            <a:r>
              <a:rPr lang="en-GB" sz="3200" dirty="0">
                <a:solidFill>
                  <a:srgbClr val="7030A0"/>
                </a:solidFill>
              </a:rPr>
              <a:t>Social Media</a:t>
            </a:r>
          </a:p>
          <a:p>
            <a:pPr marL="457200" indent="-457200">
              <a:buFont typeface="Arial" panose="020B0604020202020204" pitchFamily="34" charset="0"/>
              <a:buChar char="•"/>
            </a:pPr>
            <a:r>
              <a:rPr lang="en-GB" sz="3200" dirty="0">
                <a:solidFill>
                  <a:srgbClr val="7030A0"/>
                </a:solidFill>
              </a:rPr>
              <a:t>Relations between members and employees</a:t>
            </a:r>
          </a:p>
          <a:p>
            <a:pPr marL="457200" indent="-457200">
              <a:buFont typeface="Arial" panose="020B0604020202020204" pitchFamily="34" charset="0"/>
              <a:buChar char="•"/>
            </a:pPr>
            <a:r>
              <a:rPr lang="en-GB" sz="3200" dirty="0">
                <a:solidFill>
                  <a:srgbClr val="7030A0"/>
                </a:solidFill>
              </a:rPr>
              <a:t>For Members of IJBs</a:t>
            </a:r>
          </a:p>
        </p:txBody>
      </p:sp>
      <p:pic>
        <p:nvPicPr>
          <p:cNvPr id="3" name="Picture 2">
            <a:extLst>
              <a:ext uri="{FF2B5EF4-FFF2-40B4-BE49-F238E27FC236}">
                <a16:creationId xmlns:a16="http://schemas.microsoft.com/office/drawing/2014/main" id="{1D62956E-B5AF-4095-8B65-712DB767E775}"/>
              </a:ext>
            </a:extLst>
          </p:cNvPr>
          <p:cNvPicPr>
            <a:picLocks noChangeAspect="1"/>
          </p:cNvPicPr>
          <p:nvPr/>
        </p:nvPicPr>
        <p:blipFill>
          <a:blip r:embed="rId3"/>
          <a:stretch>
            <a:fillRect/>
          </a:stretch>
        </p:blipFill>
        <p:spPr>
          <a:xfrm>
            <a:off x="9140152" y="584694"/>
            <a:ext cx="2638766" cy="1665887"/>
          </a:xfrm>
          <a:prstGeom prst="rect">
            <a:avLst/>
          </a:prstGeom>
        </p:spPr>
      </p:pic>
    </p:spTree>
    <p:extLst>
      <p:ext uri="{BB962C8B-B14F-4D97-AF65-F5344CB8AC3E}">
        <p14:creationId xmlns:p14="http://schemas.microsoft.com/office/powerpoint/2010/main" val="57974699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8E26-976D-4EE8-AB79-63B0B6117619}"/>
              </a:ext>
            </a:extLst>
          </p:cNvPr>
          <p:cNvSpPr>
            <a:spLocks noGrp="1"/>
          </p:cNvSpPr>
          <p:nvPr>
            <p:ph type="title"/>
          </p:nvPr>
        </p:nvSpPr>
        <p:spPr/>
        <p:txBody>
          <a:bodyPr/>
          <a:lstStyle/>
          <a:p>
            <a:r>
              <a:rPr lang="en-GB" dirty="0"/>
              <a:t>FURTHER INFORMATION</a:t>
            </a:r>
          </a:p>
        </p:txBody>
      </p:sp>
      <p:sp>
        <p:nvSpPr>
          <p:cNvPr id="3" name="Content Placeholder 2">
            <a:extLst>
              <a:ext uri="{FF2B5EF4-FFF2-40B4-BE49-F238E27FC236}">
                <a16:creationId xmlns:a16="http://schemas.microsoft.com/office/drawing/2014/main" id="{8965A254-4E88-4114-87F7-C389CA20B12D}"/>
              </a:ext>
            </a:extLst>
          </p:cNvPr>
          <p:cNvSpPr>
            <a:spLocks noGrp="1"/>
          </p:cNvSpPr>
          <p:nvPr>
            <p:ph idx="1"/>
          </p:nvPr>
        </p:nvSpPr>
        <p:spPr>
          <a:xfrm>
            <a:off x="1391658" y="1412776"/>
            <a:ext cx="10286933" cy="5445224"/>
          </a:xfrm>
        </p:spPr>
        <p:txBody>
          <a:bodyPr>
            <a:normAutofit fontScale="92500" lnSpcReduction="20000"/>
          </a:bodyPr>
          <a:lstStyle/>
          <a:p>
            <a:pPr marL="0" indent="0">
              <a:buNone/>
            </a:pPr>
            <a:r>
              <a:rPr lang="en-GB" sz="3800" b="1" dirty="0">
                <a:solidFill>
                  <a:srgbClr val="002060"/>
                </a:solidFill>
              </a:rPr>
              <a:t>Standards Commission’s website:</a:t>
            </a:r>
          </a:p>
          <a:p>
            <a:pPr marL="355600" indent="-355600"/>
            <a:r>
              <a:rPr lang="en-GB" sz="3300" dirty="0">
                <a:solidFill>
                  <a:srgbClr val="002060"/>
                </a:solidFill>
              </a:rPr>
              <a:t>Hearings Decisions</a:t>
            </a:r>
          </a:p>
          <a:p>
            <a:pPr marL="355600" indent="-355600"/>
            <a:r>
              <a:rPr lang="en-GB" sz="3300" dirty="0">
                <a:solidFill>
                  <a:srgbClr val="002060"/>
                </a:solidFill>
              </a:rPr>
              <a:t>Codes of Conduct</a:t>
            </a:r>
          </a:p>
          <a:p>
            <a:pPr marL="355600" indent="-355600"/>
            <a:r>
              <a:rPr lang="en-GB" sz="3300" dirty="0">
                <a:solidFill>
                  <a:srgbClr val="002060"/>
                </a:solidFill>
              </a:rPr>
              <a:t>Guidance and Advice Notes</a:t>
            </a:r>
          </a:p>
          <a:p>
            <a:pPr marL="355600" indent="-355600"/>
            <a:r>
              <a:rPr lang="en-GB" sz="3300" dirty="0">
                <a:solidFill>
                  <a:srgbClr val="002060"/>
                </a:solidFill>
              </a:rPr>
              <a:t>Standards Updates</a:t>
            </a:r>
          </a:p>
          <a:p>
            <a:pPr marL="285750" indent="-285750"/>
            <a:endParaRPr lang="en-GB" sz="2800" b="1" dirty="0"/>
          </a:p>
          <a:p>
            <a:pPr marL="0" indent="0">
              <a:buNone/>
            </a:pPr>
            <a:r>
              <a:rPr lang="en-GB" sz="3800" u="sng" dirty="0">
                <a:solidFill>
                  <a:srgbClr val="0070C0"/>
                </a:solidFill>
              </a:rPr>
              <a:t>www.standardscommission.org.uk</a:t>
            </a:r>
          </a:p>
          <a:p>
            <a:pPr lvl="0"/>
            <a:endParaRPr lang="en-GB" sz="2400" b="1" dirty="0"/>
          </a:p>
          <a:p>
            <a:pPr marL="0" lvl="0" indent="0">
              <a:buNone/>
            </a:pPr>
            <a:r>
              <a:rPr lang="en-GB" sz="3300" b="1" dirty="0">
                <a:solidFill>
                  <a:srgbClr val="0070C0"/>
                </a:solidFill>
              </a:rPr>
              <a:t>@standardsscot 	</a:t>
            </a:r>
          </a:p>
          <a:p>
            <a:pPr marL="0" lvl="0" indent="0">
              <a:buNone/>
            </a:pPr>
            <a:r>
              <a:rPr lang="en-GB" sz="3300" b="1" dirty="0">
                <a:solidFill>
                  <a:srgbClr val="0070C0"/>
                </a:solidFill>
              </a:rPr>
              <a:t>facebook.com/StandardsCommission </a:t>
            </a:r>
          </a:p>
          <a:p>
            <a:pPr marL="0" lvl="0" indent="0">
              <a:buNone/>
            </a:pPr>
            <a:r>
              <a:rPr lang="en-GB" sz="3300" b="1" dirty="0"/>
              <a:t>enquiries@standardscommission.org.uk</a:t>
            </a:r>
          </a:p>
          <a:p>
            <a:endParaRPr lang="en-GB" dirty="0"/>
          </a:p>
        </p:txBody>
      </p:sp>
      <p:pic>
        <p:nvPicPr>
          <p:cNvPr id="5" name="Picture 2">
            <a:extLst>
              <a:ext uri="{FF2B5EF4-FFF2-40B4-BE49-F238E27FC236}">
                <a16:creationId xmlns:a16="http://schemas.microsoft.com/office/drawing/2014/main" id="{FF25B8F4-1382-46D6-BB99-1410EC1260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5602" y="4877261"/>
            <a:ext cx="64807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CD94A19D-94A4-496C-A8E2-AD52C2B41697}"/>
              </a:ext>
            </a:extLst>
          </p:cNvPr>
          <p:cNvPicPr>
            <a:picLocks noChangeAspect="1"/>
          </p:cNvPicPr>
          <p:nvPr/>
        </p:nvPicPr>
        <p:blipFill>
          <a:blip r:embed="rId4"/>
          <a:stretch>
            <a:fillRect/>
          </a:stretch>
        </p:blipFill>
        <p:spPr>
          <a:xfrm>
            <a:off x="7787618" y="5251357"/>
            <a:ext cx="719390" cy="719390"/>
          </a:xfrm>
          <a:prstGeom prst="rect">
            <a:avLst/>
          </a:prstGeom>
        </p:spPr>
      </p:pic>
      <p:pic>
        <p:nvPicPr>
          <p:cNvPr id="7" name="Picture 6">
            <a:extLst>
              <a:ext uri="{FF2B5EF4-FFF2-40B4-BE49-F238E27FC236}">
                <a16:creationId xmlns:a16="http://schemas.microsoft.com/office/drawing/2014/main" id="{9B4DFC3F-D23C-49C3-9030-EB0197271290}"/>
              </a:ext>
            </a:extLst>
          </p:cNvPr>
          <p:cNvPicPr>
            <a:picLocks noChangeAspect="1"/>
          </p:cNvPicPr>
          <p:nvPr/>
        </p:nvPicPr>
        <p:blipFill>
          <a:blip r:embed="rId5"/>
          <a:stretch>
            <a:fillRect/>
          </a:stretch>
        </p:blipFill>
        <p:spPr>
          <a:xfrm>
            <a:off x="7995821" y="592088"/>
            <a:ext cx="3586580" cy="3124049"/>
          </a:xfrm>
          <a:prstGeom prst="rect">
            <a:avLst/>
          </a:prstGeom>
        </p:spPr>
      </p:pic>
    </p:spTree>
    <p:extLst>
      <p:ext uri="{BB962C8B-B14F-4D97-AF65-F5344CB8AC3E}">
        <p14:creationId xmlns:p14="http://schemas.microsoft.com/office/powerpoint/2010/main" val="259251952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796013-8D4F-49C4-BD90-E8A0B0C8E1C2}"/>
              </a:ext>
            </a:extLst>
          </p:cNvPr>
          <p:cNvSpPr>
            <a:spLocks noGrp="1"/>
          </p:cNvSpPr>
          <p:nvPr>
            <p:ph sz="half" idx="1"/>
          </p:nvPr>
        </p:nvSpPr>
        <p:spPr>
          <a:xfrm>
            <a:off x="1377686" y="1193850"/>
            <a:ext cx="10418074" cy="5531628"/>
          </a:xfrm>
        </p:spPr>
        <p:txBody>
          <a:bodyPr>
            <a:normAutofit/>
          </a:bodyPr>
          <a:lstStyle/>
          <a:p>
            <a:pPr marL="514350" indent="-514350">
              <a:buFont typeface="+mj-lt"/>
              <a:buAutoNum type="arabicPeriod"/>
            </a:pPr>
            <a:r>
              <a:rPr lang="en-GB" sz="3200" b="1" dirty="0"/>
              <a:t>Section 1: Introduction</a:t>
            </a:r>
          </a:p>
          <a:p>
            <a:pPr marL="514350" indent="-514350">
              <a:buFont typeface="+mj-lt"/>
              <a:buAutoNum type="arabicPeriod"/>
            </a:pPr>
            <a:r>
              <a:rPr lang="en-GB" sz="3200" b="1" dirty="0"/>
              <a:t>Section 2: Key Principles</a:t>
            </a:r>
          </a:p>
          <a:p>
            <a:pPr marL="514350" indent="-514350">
              <a:buFont typeface="+mj-lt"/>
              <a:buAutoNum type="arabicPeriod"/>
            </a:pPr>
            <a:r>
              <a:rPr lang="en-GB" sz="3200" b="1" dirty="0"/>
              <a:t>Section 3: General Conduct</a:t>
            </a:r>
          </a:p>
          <a:p>
            <a:pPr marL="514350" indent="-514350">
              <a:buFont typeface="+mj-lt"/>
              <a:buAutoNum type="arabicPeriod"/>
            </a:pPr>
            <a:r>
              <a:rPr lang="en-GB" sz="3200" b="1" dirty="0"/>
              <a:t>Section 4: Registration of Interests</a:t>
            </a:r>
          </a:p>
          <a:p>
            <a:pPr marL="514350" indent="-514350">
              <a:buFont typeface="+mj-lt"/>
              <a:buAutoNum type="arabicPeriod"/>
            </a:pPr>
            <a:r>
              <a:rPr lang="en-GB" sz="3200" b="1" dirty="0"/>
              <a:t>Section 5: Declaration of Interests</a:t>
            </a:r>
          </a:p>
          <a:p>
            <a:pPr marL="514350" indent="-514350">
              <a:buFont typeface="+mj-lt"/>
              <a:buAutoNum type="arabicPeriod"/>
            </a:pPr>
            <a:r>
              <a:rPr lang="en-GB" sz="3200" b="1" dirty="0"/>
              <a:t>Section 6: Lobbying &amp; Access</a:t>
            </a:r>
          </a:p>
          <a:p>
            <a:pPr marL="514350" indent="-514350">
              <a:buFont typeface="+mj-lt"/>
              <a:buAutoNum type="arabicPeriod"/>
            </a:pPr>
            <a:r>
              <a:rPr lang="en-GB" sz="3200" b="1" dirty="0"/>
              <a:t>Annexes</a:t>
            </a:r>
          </a:p>
          <a:p>
            <a:pPr marL="514350" indent="-514350">
              <a:buFont typeface="+mj-lt"/>
              <a:buAutoNum type="arabicPeriod"/>
            </a:pPr>
            <a:r>
              <a:rPr lang="en-GB" sz="3200" b="1" dirty="0"/>
              <a:t>Guidance and Advice Notes</a:t>
            </a:r>
          </a:p>
          <a:p>
            <a:pPr marL="514350" indent="-514350">
              <a:buFont typeface="+mj-lt"/>
              <a:buAutoNum type="arabicPeriod"/>
            </a:pPr>
            <a:r>
              <a:rPr lang="en-GB" sz="3200" b="1" dirty="0"/>
              <a:t>Further Information</a:t>
            </a:r>
          </a:p>
          <a:p>
            <a:pPr marL="0" indent="0">
              <a:buNone/>
            </a:pPr>
            <a:endParaRPr lang="en-GB" sz="3200" b="1" dirty="0"/>
          </a:p>
        </p:txBody>
      </p:sp>
      <p:sp>
        <p:nvSpPr>
          <p:cNvPr id="2" name="Title 1">
            <a:extLst>
              <a:ext uri="{FF2B5EF4-FFF2-40B4-BE49-F238E27FC236}">
                <a16:creationId xmlns:a16="http://schemas.microsoft.com/office/drawing/2014/main" id="{BEC7B951-D612-4926-91E5-9FB16D9FDD02}"/>
              </a:ext>
            </a:extLst>
          </p:cNvPr>
          <p:cNvSpPr>
            <a:spLocks noGrp="1"/>
          </p:cNvSpPr>
          <p:nvPr>
            <p:ph type="title"/>
          </p:nvPr>
        </p:nvSpPr>
        <p:spPr>
          <a:xfrm>
            <a:off x="1377686" y="132522"/>
            <a:ext cx="10286933" cy="1143000"/>
          </a:xfrm>
        </p:spPr>
        <p:txBody>
          <a:bodyPr>
            <a:normAutofit/>
          </a:bodyPr>
          <a:lstStyle/>
          <a:p>
            <a:r>
              <a:rPr lang="en-GB" dirty="0"/>
              <a:t>AGENDA</a:t>
            </a:r>
          </a:p>
        </p:txBody>
      </p:sp>
    </p:spTree>
    <p:extLst>
      <p:ext uri="{BB962C8B-B14F-4D97-AF65-F5344CB8AC3E}">
        <p14:creationId xmlns:p14="http://schemas.microsoft.com/office/powerpoint/2010/main" val="147444987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B26F-649D-417A-BC8A-1BB931E4B0ED}"/>
              </a:ext>
            </a:extLst>
          </p:cNvPr>
          <p:cNvSpPr>
            <a:spLocks noGrp="1"/>
          </p:cNvSpPr>
          <p:nvPr>
            <p:ph type="title"/>
          </p:nvPr>
        </p:nvSpPr>
        <p:spPr/>
        <p:txBody>
          <a:bodyPr/>
          <a:lstStyle/>
          <a:p>
            <a:r>
              <a:rPr lang="en-GB" dirty="0"/>
              <a:t>SECTION 1: INTRODUCTION</a:t>
            </a:r>
          </a:p>
        </p:txBody>
      </p:sp>
      <p:sp>
        <p:nvSpPr>
          <p:cNvPr id="3" name="Content Placeholder 2">
            <a:extLst>
              <a:ext uri="{FF2B5EF4-FFF2-40B4-BE49-F238E27FC236}">
                <a16:creationId xmlns:a16="http://schemas.microsoft.com/office/drawing/2014/main" id="{2D7FF00D-2A25-4F5D-95DF-EE9EED29174F}"/>
              </a:ext>
            </a:extLst>
          </p:cNvPr>
          <p:cNvSpPr>
            <a:spLocks noGrp="1"/>
          </p:cNvSpPr>
          <p:nvPr>
            <p:ph idx="1"/>
          </p:nvPr>
        </p:nvSpPr>
        <p:spPr/>
        <p:txBody>
          <a:bodyPr>
            <a:normAutofit lnSpcReduction="10000"/>
          </a:bodyPr>
          <a:lstStyle/>
          <a:p>
            <a:pPr marL="0" indent="0">
              <a:buNone/>
            </a:pPr>
            <a:r>
              <a:rPr lang="en-GB" sz="4000" b="1" dirty="0">
                <a:solidFill>
                  <a:srgbClr val="002060"/>
                </a:solidFill>
              </a:rPr>
              <a:t>My Responsibilities</a:t>
            </a:r>
          </a:p>
          <a:p>
            <a:pPr marL="981075" indent="-438150">
              <a:spcAft>
                <a:spcPts val="1200"/>
              </a:spcAft>
            </a:pPr>
            <a:r>
              <a:rPr lang="en-GB" dirty="0">
                <a:solidFill>
                  <a:srgbClr val="002060"/>
                </a:solidFill>
              </a:rPr>
              <a:t>Compliance with substantive sections</a:t>
            </a:r>
          </a:p>
          <a:p>
            <a:pPr marL="981075" indent="-438150">
              <a:spcAft>
                <a:spcPts val="1200"/>
              </a:spcAft>
            </a:pPr>
            <a:r>
              <a:rPr lang="en-GB" dirty="0">
                <a:solidFill>
                  <a:srgbClr val="002060"/>
                </a:solidFill>
              </a:rPr>
              <a:t>Applicability</a:t>
            </a:r>
          </a:p>
          <a:p>
            <a:pPr marL="981075" indent="-438150">
              <a:spcAft>
                <a:spcPts val="1200"/>
              </a:spcAft>
            </a:pPr>
            <a:r>
              <a:rPr lang="en-GB" dirty="0">
                <a:solidFill>
                  <a:srgbClr val="002060"/>
                </a:solidFill>
              </a:rPr>
              <a:t>Personal Responsibility</a:t>
            </a:r>
          </a:p>
          <a:p>
            <a:pPr marL="981075" indent="-438150">
              <a:spcAft>
                <a:spcPts val="1200"/>
              </a:spcAft>
            </a:pPr>
            <a:r>
              <a:rPr lang="en-GB" dirty="0">
                <a:solidFill>
                  <a:srgbClr val="002060"/>
                </a:solidFill>
              </a:rPr>
              <a:t>Not to advocate or encourage any</a:t>
            </a:r>
          </a:p>
          <a:p>
            <a:pPr marL="542925" indent="0">
              <a:spcAft>
                <a:spcPts val="1200"/>
              </a:spcAft>
              <a:buNone/>
            </a:pPr>
            <a:r>
              <a:rPr lang="en-GB" dirty="0">
                <a:solidFill>
                  <a:srgbClr val="002060"/>
                </a:solidFill>
              </a:rPr>
              <a:t>	action contrary to the Code</a:t>
            </a:r>
          </a:p>
          <a:p>
            <a:pPr marL="981075" indent="-438150">
              <a:spcAft>
                <a:spcPts val="1200"/>
              </a:spcAft>
            </a:pPr>
            <a:r>
              <a:rPr lang="en-GB" dirty="0">
                <a:solidFill>
                  <a:srgbClr val="002060"/>
                </a:solidFill>
              </a:rPr>
              <a:t>Advice</a:t>
            </a:r>
          </a:p>
          <a:p>
            <a:pPr marL="630238" indent="-630238">
              <a:buFont typeface="Wingdings" panose="05000000000000000000" pitchFamily="2" charset="2"/>
              <a:buChar char="Ø"/>
            </a:pPr>
            <a:endParaRPr lang="en-GB" dirty="0">
              <a:solidFill>
                <a:srgbClr val="002060"/>
              </a:solidFill>
            </a:endParaRPr>
          </a:p>
          <a:p>
            <a:pPr marL="630238" indent="-630238">
              <a:buFont typeface="Wingdings" panose="05000000000000000000" pitchFamily="2" charset="2"/>
              <a:buChar char="Ø"/>
            </a:pPr>
            <a:endParaRPr lang="en-GB" dirty="0">
              <a:solidFill>
                <a:srgbClr val="002060"/>
              </a:solidFill>
            </a:endParaRPr>
          </a:p>
          <a:p>
            <a:pPr marL="0" indent="0">
              <a:buNone/>
            </a:pPr>
            <a:endParaRPr lang="en-GB" dirty="0"/>
          </a:p>
        </p:txBody>
      </p:sp>
      <p:pic>
        <p:nvPicPr>
          <p:cNvPr id="4" name="Picture 3">
            <a:extLst>
              <a:ext uri="{FF2B5EF4-FFF2-40B4-BE49-F238E27FC236}">
                <a16:creationId xmlns:a16="http://schemas.microsoft.com/office/drawing/2014/main" id="{A9705687-C026-4485-8AE4-E25D00148F55}"/>
              </a:ext>
            </a:extLst>
          </p:cNvPr>
          <p:cNvPicPr>
            <a:picLocks noChangeAspect="1"/>
          </p:cNvPicPr>
          <p:nvPr/>
        </p:nvPicPr>
        <p:blipFill>
          <a:blip r:embed="rId3"/>
          <a:stretch>
            <a:fillRect/>
          </a:stretch>
        </p:blipFill>
        <p:spPr>
          <a:xfrm>
            <a:off x="8357286" y="2891424"/>
            <a:ext cx="3539739" cy="2370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592475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AF08-05D4-4452-AA64-4C877915B766}"/>
              </a:ext>
            </a:extLst>
          </p:cNvPr>
          <p:cNvSpPr>
            <a:spLocks noGrp="1"/>
          </p:cNvSpPr>
          <p:nvPr>
            <p:ph type="title"/>
          </p:nvPr>
        </p:nvSpPr>
        <p:spPr/>
        <p:txBody>
          <a:bodyPr/>
          <a:lstStyle/>
          <a:p>
            <a:r>
              <a:rPr lang="en-GB" dirty="0"/>
              <a:t>SECTION 1: INTRODUCTION cont.</a:t>
            </a:r>
          </a:p>
        </p:txBody>
      </p:sp>
      <p:sp>
        <p:nvSpPr>
          <p:cNvPr id="3" name="Content Placeholder 2">
            <a:extLst>
              <a:ext uri="{FF2B5EF4-FFF2-40B4-BE49-F238E27FC236}">
                <a16:creationId xmlns:a16="http://schemas.microsoft.com/office/drawing/2014/main" id="{2D7926A3-366A-4382-A07F-A1E8C95B64BF}"/>
              </a:ext>
            </a:extLst>
          </p:cNvPr>
          <p:cNvSpPr>
            <a:spLocks noGrp="1"/>
          </p:cNvSpPr>
          <p:nvPr>
            <p:ph idx="1"/>
          </p:nvPr>
        </p:nvSpPr>
        <p:spPr>
          <a:xfrm>
            <a:off x="1539240" y="1642925"/>
            <a:ext cx="10139171" cy="4492832"/>
          </a:xfrm>
        </p:spPr>
        <p:txBody>
          <a:bodyPr>
            <a:normAutofit/>
          </a:bodyPr>
          <a:lstStyle/>
          <a:p>
            <a:pPr marL="0" indent="0">
              <a:buNone/>
            </a:pPr>
            <a:r>
              <a:rPr lang="en-GB" sz="4000" b="1" dirty="0">
                <a:solidFill>
                  <a:srgbClr val="002060"/>
                </a:solidFill>
              </a:rPr>
              <a:t>Applicability</a:t>
            </a:r>
          </a:p>
          <a:p>
            <a:r>
              <a:rPr lang="en-GB" dirty="0">
                <a:solidFill>
                  <a:srgbClr val="002060"/>
                </a:solidFill>
              </a:rPr>
              <a:t>Acting as a member</a:t>
            </a:r>
          </a:p>
          <a:p>
            <a:r>
              <a:rPr lang="en-GB" dirty="0">
                <a:solidFill>
                  <a:srgbClr val="002060"/>
                </a:solidFill>
              </a:rPr>
              <a:t>Identified self as a member</a:t>
            </a:r>
          </a:p>
          <a:p>
            <a:r>
              <a:rPr lang="en-GB" dirty="0">
                <a:solidFill>
                  <a:srgbClr val="002060"/>
                </a:solidFill>
              </a:rPr>
              <a:t>Reasonably be regarded as acting as a member (objective test)</a:t>
            </a:r>
          </a:p>
          <a:p>
            <a:r>
              <a:rPr lang="en-GB" dirty="0">
                <a:solidFill>
                  <a:srgbClr val="002060"/>
                </a:solidFill>
              </a:rPr>
              <a:t>Not prevented from expressing views provided do so in way that is compatible with Code</a:t>
            </a:r>
          </a:p>
        </p:txBody>
      </p:sp>
    </p:spTree>
    <p:extLst>
      <p:ext uri="{BB962C8B-B14F-4D97-AF65-F5344CB8AC3E}">
        <p14:creationId xmlns:p14="http://schemas.microsoft.com/office/powerpoint/2010/main" val="1362183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AF08-05D4-4452-AA64-4C877915B766}"/>
              </a:ext>
            </a:extLst>
          </p:cNvPr>
          <p:cNvSpPr>
            <a:spLocks noGrp="1"/>
          </p:cNvSpPr>
          <p:nvPr>
            <p:ph type="title"/>
          </p:nvPr>
        </p:nvSpPr>
        <p:spPr>
          <a:xfrm>
            <a:off x="1391478" y="134938"/>
            <a:ext cx="10286933" cy="1143000"/>
          </a:xfrm>
        </p:spPr>
        <p:txBody>
          <a:bodyPr/>
          <a:lstStyle/>
          <a:p>
            <a:r>
              <a:rPr lang="en-GB" dirty="0"/>
              <a:t>SECTION 2: KEY PRINCIPLES</a:t>
            </a:r>
          </a:p>
        </p:txBody>
      </p:sp>
      <p:sp>
        <p:nvSpPr>
          <p:cNvPr id="3" name="Content Placeholder 2">
            <a:extLst>
              <a:ext uri="{FF2B5EF4-FFF2-40B4-BE49-F238E27FC236}">
                <a16:creationId xmlns:a16="http://schemas.microsoft.com/office/drawing/2014/main" id="{2D7926A3-366A-4382-A07F-A1E8C95B64BF}"/>
              </a:ext>
            </a:extLst>
          </p:cNvPr>
          <p:cNvSpPr>
            <a:spLocks noGrp="1"/>
          </p:cNvSpPr>
          <p:nvPr>
            <p:ph idx="1"/>
          </p:nvPr>
        </p:nvSpPr>
        <p:spPr>
          <a:xfrm>
            <a:off x="1422935" y="5899935"/>
            <a:ext cx="9677333" cy="1143000"/>
          </a:xfrm>
        </p:spPr>
        <p:txBody>
          <a:bodyPr>
            <a:normAutofit/>
          </a:bodyPr>
          <a:lstStyle/>
          <a:p>
            <a:pPr marL="0" indent="0">
              <a:buNone/>
            </a:pPr>
            <a:r>
              <a:rPr lang="en-GB" sz="2800" b="1" dirty="0">
                <a:solidFill>
                  <a:srgbClr val="002060"/>
                </a:solidFill>
              </a:rPr>
              <a:t>Breach of one or more of the key principles does not in itself constitute evidence of a breach of the Code </a:t>
            </a:r>
          </a:p>
        </p:txBody>
      </p:sp>
      <p:graphicFrame>
        <p:nvGraphicFramePr>
          <p:cNvPr id="17" name="Diagram 16">
            <a:extLst>
              <a:ext uri="{FF2B5EF4-FFF2-40B4-BE49-F238E27FC236}">
                <a16:creationId xmlns:a16="http://schemas.microsoft.com/office/drawing/2014/main" id="{04149BF3-D85F-401A-BBC8-4595555115DF}"/>
              </a:ext>
            </a:extLst>
          </p:cNvPr>
          <p:cNvGraphicFramePr/>
          <p:nvPr>
            <p:extLst>
              <p:ext uri="{D42A27DB-BD31-4B8C-83A1-F6EECF244321}">
                <p14:modId xmlns:p14="http://schemas.microsoft.com/office/powerpoint/2010/main" val="1026452695"/>
              </p:ext>
            </p:extLst>
          </p:nvPr>
        </p:nvGraphicFramePr>
        <p:xfrm>
          <a:off x="1676400" y="1193801"/>
          <a:ext cx="77724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692570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91BF-BAEA-4735-82B9-560AAD46D5DA}"/>
              </a:ext>
            </a:extLst>
          </p:cNvPr>
          <p:cNvSpPr>
            <a:spLocks noGrp="1"/>
          </p:cNvSpPr>
          <p:nvPr>
            <p:ph type="title"/>
          </p:nvPr>
        </p:nvSpPr>
        <p:spPr/>
        <p:txBody>
          <a:bodyPr/>
          <a:lstStyle/>
          <a:p>
            <a:r>
              <a:rPr lang="en-GB" dirty="0"/>
              <a:t>SECTION 3: GENERAL CONDUCT</a:t>
            </a:r>
          </a:p>
        </p:txBody>
      </p:sp>
      <p:sp>
        <p:nvSpPr>
          <p:cNvPr id="3" name="Content Placeholder 2">
            <a:extLst>
              <a:ext uri="{FF2B5EF4-FFF2-40B4-BE49-F238E27FC236}">
                <a16:creationId xmlns:a16="http://schemas.microsoft.com/office/drawing/2014/main" id="{3586416C-F785-4620-A942-D1DEC4F5E223}"/>
              </a:ext>
            </a:extLst>
          </p:cNvPr>
          <p:cNvSpPr>
            <a:spLocks noGrp="1"/>
          </p:cNvSpPr>
          <p:nvPr>
            <p:ph idx="1"/>
          </p:nvPr>
        </p:nvSpPr>
        <p:spPr>
          <a:xfrm>
            <a:off x="1965368" y="1430546"/>
            <a:ext cx="9779924" cy="5040560"/>
          </a:xfrm>
        </p:spPr>
        <p:txBody>
          <a:bodyPr>
            <a:normAutofit/>
          </a:bodyPr>
          <a:lstStyle/>
          <a:p>
            <a:pPr marL="0" indent="0">
              <a:buNone/>
            </a:pPr>
            <a:r>
              <a:rPr lang="en-GB" sz="4000" b="1" dirty="0">
                <a:solidFill>
                  <a:srgbClr val="002060"/>
                </a:solidFill>
              </a:rPr>
              <a:t>Respect &amp; Courtesy, Bullying &amp; Harassment</a:t>
            </a:r>
          </a:p>
          <a:p>
            <a:r>
              <a:rPr lang="en-GB" dirty="0">
                <a:solidFill>
                  <a:srgbClr val="002060"/>
                </a:solidFill>
              </a:rPr>
              <a:t>Treat everyone with courtesy and respect</a:t>
            </a:r>
          </a:p>
          <a:p>
            <a:r>
              <a:rPr lang="en-GB" dirty="0">
                <a:solidFill>
                  <a:srgbClr val="002060"/>
                </a:solidFill>
              </a:rPr>
              <a:t>Should not engage in conduct that could amount to bullying or harassment</a:t>
            </a:r>
          </a:p>
          <a:p>
            <a:pPr marL="0" indent="0">
              <a:buNone/>
            </a:pPr>
            <a:r>
              <a:rPr lang="en-GB" sz="4000" b="1" dirty="0">
                <a:solidFill>
                  <a:srgbClr val="002060"/>
                </a:solidFill>
              </a:rPr>
              <a:t>Relations with Officers</a:t>
            </a:r>
          </a:p>
          <a:p>
            <a:r>
              <a:rPr lang="en-GB" dirty="0">
                <a:solidFill>
                  <a:srgbClr val="002060"/>
                </a:solidFill>
              </a:rPr>
              <a:t>Must not undermine employees or raise concerns about their performance, conduct or capability in public </a:t>
            </a:r>
          </a:p>
          <a:p>
            <a:r>
              <a:rPr lang="en-GB" dirty="0">
                <a:solidFill>
                  <a:srgbClr val="002060"/>
                </a:solidFill>
              </a:rPr>
              <a:t>Must not become involved in operational management</a:t>
            </a:r>
          </a:p>
          <a:p>
            <a:endParaRPr lang="en-GB" dirty="0">
              <a:solidFill>
                <a:srgbClr val="002060"/>
              </a:solidFill>
            </a:endParaRPr>
          </a:p>
          <a:p>
            <a:pPr marL="0" indent="0">
              <a:buNone/>
            </a:pPr>
            <a:endParaRPr lang="en-GB" sz="4000" b="1" dirty="0">
              <a:solidFill>
                <a:srgbClr val="002060"/>
              </a:solidFill>
            </a:endParaRPr>
          </a:p>
          <a:p>
            <a:pPr marL="0" indent="0">
              <a:buNone/>
            </a:pPr>
            <a:endParaRPr lang="en-GB" sz="4000" b="1" dirty="0">
              <a:solidFill>
                <a:srgbClr val="002060"/>
              </a:solidFill>
            </a:endParaRPr>
          </a:p>
        </p:txBody>
      </p:sp>
    </p:spTree>
    <p:extLst>
      <p:ext uri="{BB962C8B-B14F-4D97-AF65-F5344CB8AC3E}">
        <p14:creationId xmlns:p14="http://schemas.microsoft.com/office/powerpoint/2010/main" val="203460155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E9E4-A37A-49BA-97B2-19CA16D211E5}"/>
              </a:ext>
            </a:extLst>
          </p:cNvPr>
          <p:cNvSpPr>
            <a:spLocks noGrp="1"/>
          </p:cNvSpPr>
          <p:nvPr>
            <p:ph type="title"/>
          </p:nvPr>
        </p:nvSpPr>
        <p:spPr/>
        <p:txBody>
          <a:bodyPr/>
          <a:lstStyle/>
          <a:p>
            <a:r>
              <a:rPr lang="en-GB" dirty="0"/>
              <a:t>SECTION 3: GENERAL CONDUCT cont.</a:t>
            </a:r>
          </a:p>
        </p:txBody>
      </p:sp>
      <p:sp>
        <p:nvSpPr>
          <p:cNvPr id="3" name="Content Placeholder 2">
            <a:extLst>
              <a:ext uri="{FF2B5EF4-FFF2-40B4-BE49-F238E27FC236}">
                <a16:creationId xmlns:a16="http://schemas.microsoft.com/office/drawing/2014/main" id="{BED58B49-08E3-4406-A745-051CFE4B6F73}"/>
              </a:ext>
            </a:extLst>
          </p:cNvPr>
          <p:cNvSpPr>
            <a:spLocks noGrp="1"/>
          </p:cNvSpPr>
          <p:nvPr>
            <p:ph idx="1"/>
          </p:nvPr>
        </p:nvSpPr>
        <p:spPr>
          <a:xfrm>
            <a:off x="1696279" y="1463676"/>
            <a:ext cx="9982132" cy="5040560"/>
          </a:xfrm>
        </p:spPr>
        <p:txBody>
          <a:bodyPr>
            <a:normAutofit fontScale="92500" lnSpcReduction="20000"/>
          </a:bodyPr>
          <a:lstStyle/>
          <a:p>
            <a:pPr marL="0" indent="0">
              <a:lnSpc>
                <a:spcPct val="110000"/>
              </a:lnSpc>
              <a:spcBef>
                <a:spcPts val="300"/>
              </a:spcBef>
              <a:buNone/>
            </a:pPr>
            <a:r>
              <a:rPr lang="en-GB" sz="4000" b="1" dirty="0">
                <a:solidFill>
                  <a:srgbClr val="002060"/>
                </a:solidFill>
              </a:rPr>
              <a:t>Collective Responsibility </a:t>
            </a:r>
            <a:r>
              <a:rPr lang="en-GB" sz="3600" dirty="0">
                <a:solidFill>
                  <a:srgbClr val="002060"/>
                </a:solidFill>
              </a:rPr>
              <a:t>(does not apply to members of Health &amp; Social Care IJBs)</a:t>
            </a:r>
          </a:p>
          <a:p>
            <a:pPr marL="0" indent="0">
              <a:lnSpc>
                <a:spcPct val="110000"/>
              </a:lnSpc>
              <a:spcBef>
                <a:spcPts val="300"/>
              </a:spcBef>
              <a:buNone/>
            </a:pPr>
            <a:endParaRPr lang="en-GB" sz="4000" b="1" dirty="0">
              <a:solidFill>
                <a:srgbClr val="002060"/>
              </a:solidFill>
            </a:endParaRPr>
          </a:p>
          <a:p>
            <a:pPr marL="0" indent="0">
              <a:lnSpc>
                <a:spcPct val="110000"/>
              </a:lnSpc>
              <a:spcBef>
                <a:spcPts val="300"/>
              </a:spcBef>
              <a:buNone/>
            </a:pPr>
            <a:r>
              <a:rPr lang="en-GB" sz="4000" b="1" dirty="0">
                <a:solidFill>
                  <a:srgbClr val="002060"/>
                </a:solidFill>
              </a:rPr>
              <a:t>Gifts &amp; Hospitality</a:t>
            </a:r>
          </a:p>
          <a:p>
            <a:r>
              <a:rPr lang="en-GB" sz="3600" dirty="0">
                <a:solidFill>
                  <a:srgbClr val="002060"/>
                </a:solidFill>
              </a:rPr>
              <a:t>General rule is you must never ask for or seek gifts and hospitality</a:t>
            </a:r>
          </a:p>
          <a:p>
            <a:r>
              <a:rPr lang="en-GB" sz="3600" dirty="0">
                <a:solidFill>
                  <a:srgbClr val="002060"/>
                </a:solidFill>
              </a:rPr>
              <a:t>When offered, can only accept in very limited circumstances and need to consider </a:t>
            </a:r>
            <a:r>
              <a:rPr lang="en-GB" sz="3600" b="1" dirty="0">
                <a:solidFill>
                  <a:srgbClr val="002060"/>
                </a:solidFill>
              </a:rPr>
              <a:t>objective test</a:t>
            </a:r>
            <a:endParaRPr lang="en-GB" sz="3600" dirty="0">
              <a:solidFill>
                <a:srgbClr val="002060"/>
              </a:solidFill>
            </a:endParaRPr>
          </a:p>
          <a:p>
            <a:r>
              <a:rPr lang="en-GB" sz="3600" dirty="0">
                <a:solidFill>
                  <a:srgbClr val="002060"/>
                </a:solidFill>
              </a:rPr>
              <a:t>Requirement to advise Standards Officer of significant or repeated offers</a:t>
            </a:r>
          </a:p>
        </p:txBody>
      </p:sp>
    </p:spTree>
    <p:extLst>
      <p:ext uri="{BB962C8B-B14F-4D97-AF65-F5344CB8AC3E}">
        <p14:creationId xmlns:p14="http://schemas.microsoft.com/office/powerpoint/2010/main" val="66730634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B37F-5967-41AB-AB3F-F45398017034}"/>
              </a:ext>
            </a:extLst>
          </p:cNvPr>
          <p:cNvSpPr>
            <a:spLocks noGrp="1"/>
          </p:cNvSpPr>
          <p:nvPr>
            <p:ph type="title"/>
          </p:nvPr>
        </p:nvSpPr>
        <p:spPr/>
        <p:txBody>
          <a:bodyPr/>
          <a:lstStyle/>
          <a:p>
            <a:r>
              <a:rPr lang="en-GB" dirty="0"/>
              <a:t>SECTION 3: GENERAL CONDUCT cont.</a:t>
            </a:r>
          </a:p>
        </p:txBody>
      </p:sp>
      <p:sp>
        <p:nvSpPr>
          <p:cNvPr id="3" name="Content Placeholder 2">
            <a:extLst>
              <a:ext uri="{FF2B5EF4-FFF2-40B4-BE49-F238E27FC236}">
                <a16:creationId xmlns:a16="http://schemas.microsoft.com/office/drawing/2014/main" id="{4D0576CB-1D6A-42CB-A7FB-BD335F03A7B0}"/>
              </a:ext>
            </a:extLst>
          </p:cNvPr>
          <p:cNvSpPr>
            <a:spLocks noGrp="1"/>
          </p:cNvSpPr>
          <p:nvPr>
            <p:ph idx="1"/>
          </p:nvPr>
        </p:nvSpPr>
        <p:spPr>
          <a:xfrm>
            <a:off x="1752942" y="1248496"/>
            <a:ext cx="4964172" cy="959717"/>
          </a:xfrm>
        </p:spPr>
        <p:txBody>
          <a:bodyPr/>
          <a:lstStyle/>
          <a:p>
            <a:pPr marL="0" indent="0">
              <a:buNone/>
            </a:pPr>
            <a:r>
              <a:rPr lang="en-GB" sz="4000" b="1" dirty="0">
                <a:solidFill>
                  <a:srgbClr val="002060"/>
                </a:solidFill>
              </a:rPr>
              <a:t>Confidentiality</a:t>
            </a:r>
          </a:p>
        </p:txBody>
      </p:sp>
      <p:pic>
        <p:nvPicPr>
          <p:cNvPr id="5" name="Picture 4">
            <a:extLst>
              <a:ext uri="{FF2B5EF4-FFF2-40B4-BE49-F238E27FC236}">
                <a16:creationId xmlns:a16="http://schemas.microsoft.com/office/drawing/2014/main" id="{B77B2CF0-16CC-45E3-9638-7DAC6ECA6382}"/>
              </a:ext>
            </a:extLst>
          </p:cNvPr>
          <p:cNvPicPr>
            <a:picLocks noChangeAspect="1"/>
          </p:cNvPicPr>
          <p:nvPr/>
        </p:nvPicPr>
        <p:blipFill>
          <a:blip r:embed="rId3"/>
          <a:stretch>
            <a:fillRect/>
          </a:stretch>
        </p:blipFill>
        <p:spPr>
          <a:xfrm>
            <a:off x="8979090" y="1209010"/>
            <a:ext cx="3060786" cy="1671350"/>
          </a:xfrm>
          <a:prstGeom prst="rect">
            <a:avLst/>
          </a:prstGeom>
        </p:spPr>
      </p:pic>
      <p:sp>
        <p:nvSpPr>
          <p:cNvPr id="7" name="TextBox 6">
            <a:extLst>
              <a:ext uri="{FF2B5EF4-FFF2-40B4-BE49-F238E27FC236}">
                <a16:creationId xmlns:a16="http://schemas.microsoft.com/office/drawing/2014/main" id="{845B814D-EA62-4DF4-AABD-DBB30077DBF7}"/>
              </a:ext>
            </a:extLst>
          </p:cNvPr>
          <p:cNvSpPr txBox="1"/>
          <p:nvPr/>
        </p:nvSpPr>
        <p:spPr>
          <a:xfrm>
            <a:off x="1679907" y="2002909"/>
            <a:ext cx="9710074" cy="4801314"/>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2060"/>
                </a:solidFill>
              </a:rPr>
              <a:t>Information marked as confidential</a:t>
            </a:r>
          </a:p>
          <a:p>
            <a:pPr marL="457200" indent="-457200">
              <a:buFont typeface="Arial" panose="020B0604020202020204" pitchFamily="34" charset="0"/>
              <a:buChar char="•"/>
            </a:pPr>
            <a:r>
              <a:rPr lang="en-GB" sz="3200" dirty="0">
                <a:solidFill>
                  <a:srgbClr val="002060"/>
                </a:solidFill>
              </a:rPr>
              <a:t>Also discussions, documents and information</a:t>
            </a:r>
          </a:p>
          <a:p>
            <a:pPr marL="441325" indent="-76200"/>
            <a:r>
              <a:rPr lang="en-GB" sz="3200" dirty="0">
                <a:solidFill>
                  <a:srgbClr val="002060"/>
                </a:solidFill>
              </a:rPr>
              <a:t>not yet public / never intended to be public</a:t>
            </a:r>
          </a:p>
          <a:p>
            <a:pPr marL="457200" indent="-457200">
              <a:buFont typeface="Arial" panose="020B0604020202020204" pitchFamily="34" charset="0"/>
              <a:buChar char="•"/>
            </a:pPr>
            <a:r>
              <a:rPr lang="en-GB" sz="3200" dirty="0">
                <a:solidFill>
                  <a:srgbClr val="002060"/>
                </a:solidFill>
              </a:rPr>
              <a:t>Should assume no consent to disclose, unless express permission provided</a:t>
            </a:r>
          </a:p>
          <a:p>
            <a:pPr marL="457200" indent="-457200">
              <a:buFont typeface="Arial" panose="020B0604020202020204" pitchFamily="34" charset="0"/>
              <a:buChar char="•"/>
            </a:pPr>
            <a:r>
              <a:rPr lang="en-GB" sz="3200" dirty="0">
                <a:solidFill>
                  <a:srgbClr val="002060"/>
                </a:solidFill>
              </a:rPr>
              <a:t>Confidential information not to be used:</a:t>
            </a:r>
          </a:p>
          <a:p>
            <a:pPr marL="914400" lvl="1" indent="-457200">
              <a:buFont typeface="Wingdings" panose="05000000000000000000" pitchFamily="2" charset="2"/>
              <a:buChar char="Ø"/>
            </a:pPr>
            <a:r>
              <a:rPr lang="en-GB" sz="3200" dirty="0">
                <a:solidFill>
                  <a:srgbClr val="002060"/>
                </a:solidFill>
              </a:rPr>
              <a:t>for personal advantage</a:t>
            </a:r>
          </a:p>
          <a:p>
            <a:pPr marL="914400" lvl="1" indent="-457200">
              <a:buFont typeface="Wingdings" panose="05000000000000000000" pitchFamily="2" charset="2"/>
              <a:buChar char="Ø"/>
            </a:pPr>
            <a:r>
              <a:rPr lang="en-GB" sz="3200" dirty="0">
                <a:solidFill>
                  <a:srgbClr val="002060"/>
                </a:solidFill>
              </a:rPr>
              <a:t>to discredit the public body</a:t>
            </a:r>
          </a:p>
          <a:p>
            <a:endParaRPr lang="en-GB" sz="3200" dirty="0">
              <a:solidFill>
                <a:srgbClr val="7030A0"/>
              </a:solidFill>
            </a:endParaRPr>
          </a:p>
          <a:p>
            <a:endParaRPr lang="en-GB" dirty="0"/>
          </a:p>
        </p:txBody>
      </p:sp>
    </p:spTree>
    <p:extLst>
      <p:ext uri="{BB962C8B-B14F-4D97-AF65-F5344CB8AC3E}">
        <p14:creationId xmlns:p14="http://schemas.microsoft.com/office/powerpoint/2010/main" val="131359769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B37F-5967-41AB-AB3F-F45398017034}"/>
              </a:ext>
            </a:extLst>
          </p:cNvPr>
          <p:cNvSpPr>
            <a:spLocks noGrp="1"/>
          </p:cNvSpPr>
          <p:nvPr>
            <p:ph type="title"/>
          </p:nvPr>
        </p:nvSpPr>
        <p:spPr/>
        <p:txBody>
          <a:bodyPr/>
          <a:lstStyle/>
          <a:p>
            <a:r>
              <a:rPr lang="en-GB" dirty="0"/>
              <a:t>SECTION 3: GENERAL CONDUCT cont.</a:t>
            </a:r>
          </a:p>
        </p:txBody>
      </p:sp>
      <p:sp>
        <p:nvSpPr>
          <p:cNvPr id="3" name="Content Placeholder 2">
            <a:extLst>
              <a:ext uri="{FF2B5EF4-FFF2-40B4-BE49-F238E27FC236}">
                <a16:creationId xmlns:a16="http://schemas.microsoft.com/office/drawing/2014/main" id="{4D0576CB-1D6A-42CB-A7FB-BD335F03A7B0}"/>
              </a:ext>
            </a:extLst>
          </p:cNvPr>
          <p:cNvSpPr>
            <a:spLocks noGrp="1"/>
          </p:cNvSpPr>
          <p:nvPr>
            <p:ph idx="1"/>
          </p:nvPr>
        </p:nvSpPr>
        <p:spPr>
          <a:xfrm>
            <a:off x="1752942" y="1248496"/>
            <a:ext cx="6491898" cy="959717"/>
          </a:xfrm>
        </p:spPr>
        <p:txBody>
          <a:bodyPr>
            <a:normAutofit/>
          </a:bodyPr>
          <a:lstStyle/>
          <a:p>
            <a:pPr marL="0" indent="0">
              <a:buNone/>
            </a:pPr>
            <a:r>
              <a:rPr lang="en-GB" sz="4000" b="1" dirty="0">
                <a:solidFill>
                  <a:srgbClr val="002060"/>
                </a:solidFill>
              </a:rPr>
              <a:t>Use of Public Body Resources</a:t>
            </a:r>
          </a:p>
        </p:txBody>
      </p:sp>
      <p:sp>
        <p:nvSpPr>
          <p:cNvPr id="7" name="TextBox 6">
            <a:extLst>
              <a:ext uri="{FF2B5EF4-FFF2-40B4-BE49-F238E27FC236}">
                <a16:creationId xmlns:a16="http://schemas.microsoft.com/office/drawing/2014/main" id="{845B814D-EA62-4DF4-AABD-DBB30077DBF7}"/>
              </a:ext>
            </a:extLst>
          </p:cNvPr>
          <p:cNvSpPr txBox="1"/>
          <p:nvPr/>
        </p:nvSpPr>
        <p:spPr>
          <a:xfrm>
            <a:off x="1752942" y="1889046"/>
            <a:ext cx="9710074" cy="5355312"/>
          </a:xfrm>
          <a:prstGeom prst="rect">
            <a:avLst/>
          </a:prstGeom>
          <a:noFill/>
        </p:spPr>
        <p:txBody>
          <a:bodyPr wrap="square" rtlCol="0">
            <a:spAutoFit/>
          </a:bodyPr>
          <a:lstStyle/>
          <a:p>
            <a:pPr marL="575945" indent="-571500">
              <a:buFont typeface="Arial" panose="020B0604020202020204" pitchFamily="34" charset="0"/>
              <a:buChar char="•"/>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715000" algn="r"/>
              </a:tabLst>
            </a:pPr>
            <a:r>
              <a:rPr lang="en-GB" sz="3600" dirty="0">
                <a:solidFill>
                  <a:srgbClr val="002060"/>
                </a:solidFill>
              </a:rPr>
              <a:t>Not to use a) imprudently; b) unlawfully; c) for any political activities or matters relating to these; or d) improperly</a:t>
            </a:r>
          </a:p>
          <a:p>
            <a:pPr marL="4445">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715000" algn="r"/>
              </a:tabLst>
            </a:pPr>
            <a:endParaRPr lang="en-GB" sz="3600" dirty="0">
              <a:solidFill>
                <a:srgbClr val="002060"/>
              </a:solidFill>
            </a:endParaRPr>
          </a:p>
          <a:p>
            <a:pPr marL="92075">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715000" algn="r"/>
              </a:tabLst>
            </a:pPr>
            <a:r>
              <a:rPr lang="en-GB" sz="4000" b="1" dirty="0">
                <a:solidFill>
                  <a:srgbClr val="002060"/>
                </a:solidFill>
              </a:rPr>
              <a:t>Preferential Treatment</a:t>
            </a:r>
          </a:p>
          <a:p>
            <a:pPr marL="575945" indent="-571500">
              <a:buFont typeface="Arial" panose="020B0604020202020204" pitchFamily="34" charset="0"/>
              <a:buChar char="•"/>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715000" algn="r"/>
              </a:tabLst>
            </a:pPr>
            <a:r>
              <a:rPr lang="en-GB" sz="3600" dirty="0">
                <a:solidFill>
                  <a:srgbClr val="002060"/>
                </a:solidFill>
              </a:rPr>
              <a:t>Not to use, or attempt to use, position or influence to secure an advantage or avoid a disadvantage for yourself or others</a:t>
            </a:r>
          </a:p>
          <a:p>
            <a:endParaRPr lang="en-GB" sz="3200" dirty="0">
              <a:solidFill>
                <a:srgbClr val="7030A0"/>
              </a:solidFill>
            </a:endParaRPr>
          </a:p>
          <a:p>
            <a:endParaRPr lang="en-GB" dirty="0"/>
          </a:p>
        </p:txBody>
      </p:sp>
    </p:spTree>
    <p:extLst>
      <p:ext uri="{BB962C8B-B14F-4D97-AF65-F5344CB8AC3E}">
        <p14:creationId xmlns:p14="http://schemas.microsoft.com/office/powerpoint/2010/main" val="1307676295"/>
      </p:ext>
    </p:extLst>
  </p:cSld>
  <p:clrMapOvr>
    <a:masterClrMapping/>
  </p:clrMapOvr>
  <p:transition spd="slow">
    <p:wipe/>
  </p:transition>
</p:sld>
</file>

<file path=ppt/theme/theme1.xml><?xml version="1.0" encoding="utf-8"?>
<a:theme xmlns:a="http://schemas.openxmlformats.org/drawingml/2006/main" name="Theme1">
  <a:themeElements>
    <a:clrScheme name="Custom 1">
      <a:dk1>
        <a:sysClr val="windowText" lastClr="000000"/>
      </a:dk1>
      <a:lt1>
        <a:sysClr val="window" lastClr="FFFFFF"/>
      </a:lt1>
      <a:dk2>
        <a:srgbClr val="283138"/>
      </a:dk2>
      <a:lt2>
        <a:srgbClr val="7030A0"/>
      </a:lt2>
      <a:accent1>
        <a:srgbClr val="838D9B"/>
      </a:accent1>
      <a:accent2>
        <a:srgbClr val="F6C2ED"/>
      </a:accent2>
      <a:accent3>
        <a:srgbClr val="EE86DB"/>
      </a:accent3>
      <a:accent4>
        <a:srgbClr val="E64AC9"/>
      </a:accent4>
      <a:accent5>
        <a:srgbClr val="5D5AD2"/>
      </a:accent5>
      <a:accent6>
        <a:srgbClr val="6F6C7D"/>
      </a:accent6>
      <a:hlink>
        <a:srgbClr val="6187E3"/>
      </a:hlink>
      <a:folHlink>
        <a:srgbClr val="7B8E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7BACFAE2-8BDA-49D9-8E03-51F564825977}" vid="{F54D13DD-8C7E-4C52-9720-1831DFEF7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3131</TotalTime>
  <Words>4306</Words>
  <Application>Microsoft Office PowerPoint</Application>
  <PresentationFormat>Widescreen</PresentationFormat>
  <Paragraphs>296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Wingdings</vt:lpstr>
      <vt:lpstr>Theme1</vt:lpstr>
      <vt:lpstr>REVISED MODEL CODE OF CONDUCT   </vt:lpstr>
      <vt:lpstr>AGENDA</vt:lpstr>
      <vt:lpstr>SECTION 1: INTRODUCTION</vt:lpstr>
      <vt:lpstr>SECTION 1: INTRODUCTION cont.</vt:lpstr>
      <vt:lpstr>SECTION 2: KEY PRINCIPLES</vt:lpstr>
      <vt:lpstr>SECTION 3: GENERAL CONDUCT</vt:lpstr>
      <vt:lpstr>SECTION 3: GENERAL CONDUCT cont.</vt:lpstr>
      <vt:lpstr>SECTION 3: GENERAL CONDUCT cont.</vt:lpstr>
      <vt:lpstr>SECTION 3: GENERAL CONDUCT cont.</vt:lpstr>
      <vt:lpstr>SECTION 4: REGISTRATION OF INTERESTS</vt:lpstr>
      <vt:lpstr>4. Registration of Interests cont.</vt:lpstr>
      <vt:lpstr>SECTION 5: DECLARATIONS OF INTEREST</vt:lpstr>
      <vt:lpstr>SECTION 5: DECLARATIONS OF INTEREST cont.</vt:lpstr>
      <vt:lpstr>SECTION 5: DECLARATIONS OF INTEREST cont.</vt:lpstr>
      <vt:lpstr>SECTION 6: LOBBYING &amp; ACCESS</vt:lpstr>
      <vt:lpstr>8. Annex</vt:lpstr>
      <vt:lpstr>GUIDANCE AND ADVICE NOTES </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 (Julie)</dc:creator>
  <cp:lastModifiedBy>Johnston L (Lorna)</cp:lastModifiedBy>
  <cp:revision>270</cp:revision>
  <cp:lastPrinted>2020-08-26T09:00:27Z</cp:lastPrinted>
  <dcterms:created xsi:type="dcterms:W3CDTF">2020-07-07T15:30:44Z</dcterms:created>
  <dcterms:modified xsi:type="dcterms:W3CDTF">2022-05-04T13:39:37Z</dcterms:modified>
</cp:coreProperties>
</file>